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7" roundtripDataSignature="AMtx7miZr8KLmftb1PkwDBFH5SD2OEYK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aca4e8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faca4e8a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youtube.com/playlist?list=PLlV3Zc2rs61keroK0TSLfBJFBIn6akS6q" TargetMode="External"/><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de Título">
  <p:cSld name="1_Slide de Título">
    <p:bg>
      <p:bgPr>
        <a:solidFill>
          <a:schemeClr val="lt1"/>
        </a:solidFill>
      </p:bgPr>
    </p:bg>
    <p:spTree>
      <p:nvGrpSpPr>
        <p:cNvPr id="80" name="Shape 80"/>
        <p:cNvGrpSpPr/>
        <p:nvPr/>
      </p:nvGrpSpPr>
      <p:grpSpPr>
        <a:xfrm>
          <a:off x="0" y="0"/>
          <a:ext cx="0" cy="0"/>
          <a:chOff x="0" y="0"/>
          <a:chExt cx="0" cy="0"/>
        </a:xfrm>
      </p:grpSpPr>
      <p:pic>
        <p:nvPicPr>
          <p:cNvPr descr="Tela de celular com aplicativo aberto&#10;&#10;Descrição gerada automaticamente" id="81" name="Google Shape;81;p25">
            <a:hlinkClick r:id="rId2"/>
          </p:cNvPr>
          <p:cNvPicPr preferRelativeResize="0"/>
          <p:nvPr/>
        </p:nvPicPr>
        <p:blipFill rotWithShape="1">
          <a:blip r:embed="rId3">
            <a:alphaModFix/>
          </a:blip>
          <a:srcRect b="1417" l="1204" r="823"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8.xml"/><Relationship Id="rId4" Type="http://schemas.openxmlformats.org/officeDocument/2006/relationships/image" Target="../media/image26.png"/><Relationship Id="rId5" Type="http://schemas.openxmlformats.org/officeDocument/2006/relationships/image" Target="../media/image15.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0"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4.jp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4064"/>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1" name="Shape 231"/>
        <p:cNvGrpSpPr/>
        <p:nvPr/>
      </p:nvGrpSpPr>
      <p:grpSpPr>
        <a:xfrm>
          <a:off x="0" y="0"/>
          <a:ext cx="0" cy="0"/>
          <a:chOff x="0" y="0"/>
          <a:chExt cx="0" cy="0"/>
        </a:xfrm>
      </p:grpSpPr>
      <p:grpSp>
        <p:nvGrpSpPr>
          <p:cNvPr id="232" name="Google Shape;232;p10"/>
          <p:cNvGrpSpPr/>
          <p:nvPr/>
        </p:nvGrpSpPr>
        <p:grpSpPr>
          <a:xfrm>
            <a:off x="0" y="6245020"/>
            <a:ext cx="12210048" cy="564854"/>
            <a:chOff x="0" y="6175977"/>
            <a:chExt cx="12191999" cy="564855"/>
          </a:xfrm>
        </p:grpSpPr>
        <p:pic>
          <p:nvPicPr>
            <p:cNvPr id="233" name="Google Shape;233;p10"/>
            <p:cNvPicPr preferRelativeResize="0"/>
            <p:nvPr/>
          </p:nvPicPr>
          <p:blipFill rotWithShape="1">
            <a:blip r:embed="rId3">
              <a:alphaModFix/>
            </a:blip>
            <a:srcRect b="0" l="0" r="0" t="0"/>
            <a:stretch/>
          </p:blipFill>
          <p:spPr>
            <a:xfrm>
              <a:off x="0" y="6175977"/>
              <a:ext cx="12191999" cy="564855"/>
            </a:xfrm>
            <a:prstGeom prst="rect">
              <a:avLst/>
            </a:prstGeom>
            <a:noFill/>
            <a:ln>
              <a:noFill/>
            </a:ln>
          </p:spPr>
        </p:pic>
        <p:sp>
          <p:nvSpPr>
            <p:cNvPr id="234" name="Google Shape;234;p10"/>
            <p:cNvSpPr/>
            <p:nvPr/>
          </p:nvSpPr>
          <p:spPr>
            <a:xfrm>
              <a:off x="2804974" y="6343447"/>
              <a:ext cx="3705727" cy="3837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0"/>
            <p:cNvSpPr txBox="1"/>
            <p:nvPr/>
          </p:nvSpPr>
          <p:spPr>
            <a:xfrm>
              <a:off x="3048719" y="6329788"/>
              <a:ext cx="2189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lt1"/>
                  </a:solidFill>
                  <a:latin typeface="Calibri"/>
                  <a:ea typeface="Calibri"/>
                  <a:cs typeface="Calibri"/>
                  <a:sym typeface="Calibri"/>
                </a:rPr>
                <a:t>Tópico 4- </a:t>
              </a:r>
              <a:r>
                <a:rPr lang="pt-BR" sz="1800">
                  <a:solidFill>
                    <a:srgbClr val="D8D8D8"/>
                  </a:solidFill>
                  <a:latin typeface="Calibri"/>
                  <a:ea typeface="Calibri"/>
                  <a:cs typeface="Calibri"/>
                  <a:sym typeface="Calibri"/>
                </a:rPr>
                <a:t>Subtítulo</a:t>
              </a:r>
              <a:endParaRPr sz="1800">
                <a:solidFill>
                  <a:srgbClr val="D8D8D8"/>
                </a:solidFill>
                <a:latin typeface="Calibri"/>
                <a:ea typeface="Calibri"/>
                <a:cs typeface="Calibri"/>
                <a:sym typeface="Calibri"/>
              </a:endParaRPr>
            </a:p>
          </p:txBody>
        </p:sp>
      </p:grpSp>
      <p:cxnSp>
        <p:nvCxnSpPr>
          <p:cNvPr id="236" name="Google Shape;236;p10"/>
          <p:cNvCxnSpPr/>
          <p:nvPr/>
        </p:nvCxnSpPr>
        <p:spPr>
          <a:xfrm rot="10800000">
            <a:off x="-84221" y="6293145"/>
            <a:ext cx="12360442" cy="0"/>
          </a:xfrm>
          <a:prstGeom prst="straightConnector1">
            <a:avLst/>
          </a:prstGeom>
          <a:noFill/>
          <a:ln cap="flat" cmpd="sng" w="76200">
            <a:solidFill>
              <a:srgbClr val="757070"/>
            </a:solidFill>
            <a:prstDash val="solid"/>
            <a:miter lim="800000"/>
            <a:headEnd len="sm" w="sm" type="none"/>
            <a:tailEnd len="sm" w="sm" type="none"/>
          </a:ln>
        </p:spPr>
      </p:cxnSp>
      <p:cxnSp>
        <p:nvCxnSpPr>
          <p:cNvPr id="237" name="Google Shape;237;p10"/>
          <p:cNvCxnSpPr/>
          <p:nvPr/>
        </p:nvCxnSpPr>
        <p:spPr>
          <a:xfrm rot="10800000">
            <a:off x="-84220" y="6293145"/>
            <a:ext cx="12276220" cy="0"/>
          </a:xfrm>
          <a:prstGeom prst="straightConnector1">
            <a:avLst/>
          </a:prstGeom>
          <a:noFill/>
          <a:ln cap="flat" cmpd="sng" w="76200">
            <a:solidFill>
              <a:srgbClr val="E40913"/>
            </a:solidFill>
            <a:prstDash val="solid"/>
            <a:miter lim="800000"/>
            <a:headEnd len="med" w="med" type="oval"/>
            <a:tailEnd len="sm" w="sm" type="none"/>
          </a:ln>
        </p:spPr>
      </p:cxnSp>
      <p:sp>
        <p:nvSpPr>
          <p:cNvPr id="238" name="Google Shape;238;p10"/>
          <p:cNvSpPr txBox="1"/>
          <p:nvPr/>
        </p:nvSpPr>
        <p:spPr>
          <a:xfrm>
            <a:off x="200958" y="176375"/>
            <a:ext cx="947727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8000">
                <a:solidFill>
                  <a:schemeClr val="lt1"/>
                </a:solidFill>
                <a:latin typeface="Bebas Neue"/>
                <a:ea typeface="Bebas Neue"/>
                <a:cs typeface="Bebas Neue"/>
                <a:sym typeface="Bebas Neue"/>
              </a:rPr>
              <a:t>Óbitos Por Dengue</a:t>
            </a:r>
            <a:endParaRPr b="1" sz="8000">
              <a:solidFill>
                <a:schemeClr val="lt1"/>
              </a:solidFill>
              <a:latin typeface="Bebas Neue"/>
              <a:ea typeface="Bebas Neue"/>
              <a:cs typeface="Bebas Neue"/>
              <a:sym typeface="Bebas Neue"/>
            </a:endParaRPr>
          </a:p>
        </p:txBody>
      </p:sp>
      <p:sp>
        <p:nvSpPr>
          <p:cNvPr id="239" name="Google Shape;239;p10"/>
          <p:cNvSpPr txBox="1"/>
          <p:nvPr/>
        </p:nvSpPr>
        <p:spPr>
          <a:xfrm>
            <a:off x="280925" y="1658952"/>
            <a:ext cx="50946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rgbClr val="FFFFFE"/>
                </a:solidFill>
                <a:latin typeface="Helvetica Neue"/>
                <a:ea typeface="Helvetica Neue"/>
                <a:cs typeface="Helvetica Neue"/>
                <a:sym typeface="Helvetica Neue"/>
              </a:rPr>
              <a:t>Os óbitos por dengue tiveram um aumento entre 2015 a 2019, porém acredita-se que o mesmo tenha crescido na proporcionalidade das infecções.</a:t>
            </a:r>
            <a:endParaRPr b="1" sz="2000">
              <a:solidFill>
                <a:srgbClr val="FFFFFE"/>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2000">
              <a:solidFill>
                <a:schemeClr val="dk1"/>
              </a:solidFill>
              <a:latin typeface="Helvetica Neue"/>
              <a:ea typeface="Helvetica Neue"/>
              <a:cs typeface="Helvetica Neue"/>
              <a:sym typeface="Helvetica Neue"/>
            </a:endParaRPr>
          </a:p>
        </p:txBody>
      </p:sp>
      <p:pic>
        <p:nvPicPr>
          <p:cNvPr descr="Óbitos por Dengue na Região Sudeste.png" id="240" name="Google Shape;240;p10"/>
          <p:cNvPicPr preferRelativeResize="0"/>
          <p:nvPr/>
        </p:nvPicPr>
        <p:blipFill rotWithShape="1">
          <a:blip r:embed="rId4">
            <a:alphaModFix/>
          </a:blip>
          <a:srcRect b="0" l="0" r="0" t="0"/>
          <a:stretch/>
        </p:blipFill>
        <p:spPr>
          <a:xfrm>
            <a:off x="6258791" y="1606694"/>
            <a:ext cx="5715000" cy="3533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grpSp>
        <p:nvGrpSpPr>
          <p:cNvPr id="245" name="Google Shape;245;gfaca4e8a80_0_0"/>
          <p:cNvGrpSpPr/>
          <p:nvPr/>
        </p:nvGrpSpPr>
        <p:grpSpPr>
          <a:xfrm>
            <a:off x="0" y="6269094"/>
            <a:ext cx="12210288" cy="564855"/>
            <a:chOff x="0" y="6175977"/>
            <a:chExt cx="12192000" cy="564855"/>
          </a:xfrm>
        </p:grpSpPr>
        <p:pic>
          <p:nvPicPr>
            <p:cNvPr id="246" name="Google Shape;246;gfaca4e8a80_0_0"/>
            <p:cNvPicPr preferRelativeResize="0"/>
            <p:nvPr/>
          </p:nvPicPr>
          <p:blipFill rotWithShape="1">
            <a:blip r:embed="rId3">
              <a:alphaModFix/>
            </a:blip>
            <a:srcRect b="0" l="0" r="0" t="0"/>
            <a:stretch/>
          </p:blipFill>
          <p:spPr>
            <a:xfrm>
              <a:off x="0" y="6175977"/>
              <a:ext cx="12192000" cy="564855"/>
            </a:xfrm>
            <a:prstGeom prst="rect">
              <a:avLst/>
            </a:prstGeom>
            <a:noFill/>
            <a:ln>
              <a:noFill/>
            </a:ln>
          </p:spPr>
        </p:pic>
        <p:sp>
          <p:nvSpPr>
            <p:cNvPr id="247" name="Google Shape;247;gfaca4e8a80_0_0"/>
            <p:cNvSpPr/>
            <p:nvPr/>
          </p:nvSpPr>
          <p:spPr>
            <a:xfrm>
              <a:off x="2804974" y="6343447"/>
              <a:ext cx="3705600" cy="383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gfaca4e8a80_0_0"/>
            <p:cNvSpPr txBox="1"/>
            <p:nvPr/>
          </p:nvSpPr>
          <p:spPr>
            <a:xfrm>
              <a:off x="3048719" y="6329785"/>
              <a:ext cx="3259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D8D8D8"/>
                </a:solidFill>
                <a:latin typeface="Calibri"/>
                <a:ea typeface="Calibri"/>
                <a:cs typeface="Calibri"/>
                <a:sym typeface="Calibri"/>
              </a:endParaRPr>
            </a:p>
          </p:txBody>
        </p:sp>
      </p:grpSp>
      <p:cxnSp>
        <p:nvCxnSpPr>
          <p:cNvPr id="249" name="Google Shape;249;gfaca4e8a80_0_0"/>
          <p:cNvCxnSpPr/>
          <p:nvPr/>
        </p:nvCxnSpPr>
        <p:spPr>
          <a:xfrm rot="10800000">
            <a:off x="-41968" y="6293145"/>
            <a:ext cx="12360300" cy="0"/>
          </a:xfrm>
          <a:prstGeom prst="straightConnector1">
            <a:avLst/>
          </a:prstGeom>
          <a:noFill/>
          <a:ln cap="flat" cmpd="sng" w="76200">
            <a:solidFill>
              <a:srgbClr val="757070"/>
            </a:solidFill>
            <a:prstDash val="solid"/>
            <a:miter lim="800000"/>
            <a:headEnd len="sm" w="sm" type="none"/>
            <a:tailEnd len="sm" w="sm" type="none"/>
          </a:ln>
        </p:spPr>
      </p:cxnSp>
      <p:cxnSp>
        <p:nvCxnSpPr>
          <p:cNvPr id="250" name="Google Shape;250;gfaca4e8a80_0_0"/>
          <p:cNvCxnSpPr/>
          <p:nvPr/>
        </p:nvCxnSpPr>
        <p:spPr>
          <a:xfrm rot="10800000">
            <a:off x="-42000" y="6293145"/>
            <a:ext cx="4271100" cy="0"/>
          </a:xfrm>
          <a:prstGeom prst="straightConnector1">
            <a:avLst/>
          </a:prstGeom>
          <a:noFill/>
          <a:ln cap="flat" cmpd="sng" w="76200">
            <a:solidFill>
              <a:srgbClr val="E40913"/>
            </a:solidFill>
            <a:prstDash val="solid"/>
            <a:miter lim="800000"/>
            <a:headEnd len="med" w="med" type="oval"/>
            <a:tailEnd len="sm" w="sm" type="none"/>
          </a:ln>
        </p:spPr>
      </p:cxnSp>
      <p:sp>
        <p:nvSpPr>
          <p:cNvPr id="251" name="Google Shape;251;gfaca4e8a80_0_0"/>
          <p:cNvSpPr txBox="1"/>
          <p:nvPr/>
        </p:nvSpPr>
        <p:spPr>
          <a:xfrm>
            <a:off x="0" y="0"/>
            <a:ext cx="7734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8000">
                <a:solidFill>
                  <a:schemeClr val="lt1"/>
                </a:solidFill>
                <a:latin typeface="Bebas Neue"/>
                <a:ea typeface="Bebas Neue"/>
                <a:cs typeface="Bebas Neue"/>
                <a:sym typeface="Bebas Neue"/>
              </a:rPr>
              <a:t>dENGUE X eteot</a:t>
            </a:r>
            <a:endParaRPr sz="8000">
              <a:solidFill>
                <a:schemeClr val="lt1"/>
              </a:solidFill>
              <a:latin typeface="Bebas Neue"/>
              <a:ea typeface="Bebas Neue"/>
              <a:cs typeface="Bebas Neue"/>
              <a:sym typeface="Bebas Neue"/>
            </a:endParaRPr>
          </a:p>
        </p:txBody>
      </p:sp>
      <p:sp>
        <p:nvSpPr>
          <p:cNvPr id="252" name="Google Shape;252;gfaca4e8a80_0_0"/>
          <p:cNvSpPr txBox="1"/>
          <p:nvPr/>
        </p:nvSpPr>
        <p:spPr>
          <a:xfrm>
            <a:off x="0" y="1182950"/>
            <a:ext cx="9179700" cy="511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FFFFFF"/>
              </a:buClr>
              <a:buSzPts val="2000"/>
              <a:buFont typeface="Helvetica Neue"/>
              <a:buNone/>
            </a:pPr>
            <a:r>
              <a:rPr lang="pt-BR" sz="2000">
                <a:solidFill>
                  <a:srgbClr val="FFFFFF"/>
                </a:solidFill>
                <a:latin typeface="Helvetica Neue"/>
                <a:ea typeface="Helvetica Neue"/>
                <a:cs typeface="Helvetica Neue"/>
                <a:sym typeface="Helvetica Neue"/>
              </a:rPr>
              <a:t>Fizemos uma pesquisa nessa pesquisa </a:t>
            </a:r>
            <a:r>
              <a:rPr lang="pt-BR" sz="2000">
                <a:solidFill>
                  <a:srgbClr val="FFFFFF"/>
                </a:solidFill>
                <a:latin typeface="Helvetica Neue"/>
                <a:ea typeface="Helvetica Neue"/>
                <a:cs typeface="Helvetica Neue"/>
                <a:sym typeface="Helvetica Neue"/>
              </a:rPr>
              <a:t>participaram</a:t>
            </a:r>
            <a:r>
              <a:rPr lang="pt-BR" sz="2000">
                <a:solidFill>
                  <a:srgbClr val="FFFFFF"/>
                </a:solidFill>
                <a:latin typeface="Helvetica Neue"/>
                <a:ea typeface="Helvetica Neue"/>
                <a:cs typeface="Helvetica Neue"/>
                <a:sym typeface="Helvetica Neue"/>
              </a:rPr>
              <a:t> 105 pessoas 74% das pessoas eram do gênero feminino  e 25% do gênero masculino. 60% não tiveram dengue e 40% tiveram dengue. </a:t>
            </a:r>
            <a:endParaRPr sz="20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pt-BR" sz="2000">
                <a:solidFill>
                  <a:srgbClr val="FFFFFF"/>
                </a:solidFill>
                <a:latin typeface="Helvetica Neue"/>
                <a:ea typeface="Helvetica Neue"/>
                <a:cs typeface="Helvetica Neue"/>
                <a:sym typeface="Helvetica Neue"/>
              </a:rPr>
              <a:t>81,3% não foram identificados com dengue,14,7% foram  identificados com tipo 1, 2,7% foram identificados com dengue tipo 2 e apenas 1,3% foram diagnosticados com dengue tipo 3.</a:t>
            </a:r>
            <a:endParaRPr sz="20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FFFFFF"/>
              </a:buClr>
              <a:buSzPts val="2000"/>
              <a:buFont typeface="Helvetica Neue"/>
              <a:buNone/>
            </a:pPr>
            <a:r>
              <a:rPr lang="pt-BR" sz="2000">
                <a:solidFill>
                  <a:srgbClr val="FFFFFF"/>
                </a:solidFill>
                <a:latin typeface="Helvetica Neue"/>
                <a:ea typeface="Helvetica Neue"/>
                <a:cs typeface="Helvetica Neue"/>
                <a:sym typeface="Helvetica Neue"/>
              </a:rPr>
              <a:t>36,2% não apresentaram sintomas, 46,4% apresentaram dores locais, 39,1% dor nas articulações, 36,2% apresentaram fadiga,53% apresentaram febre, 49% apresentaram dor de cabeça,31,9% apresentaram manchas vermelhas na pele, 36,2% apresentaram enjoos ou vômitos. </a:t>
            </a:r>
            <a:endParaRPr sz="20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FFFFFF"/>
              </a:buClr>
              <a:buSzPts val="2000"/>
              <a:buFont typeface="Helvetica Neue"/>
              <a:buNone/>
            </a:pPr>
            <a:r>
              <a:rPr lang="pt-BR" sz="2000">
                <a:solidFill>
                  <a:srgbClr val="FFFFFF"/>
                </a:solidFill>
                <a:latin typeface="Helvetica Neue"/>
                <a:ea typeface="Helvetica Neue"/>
                <a:cs typeface="Helvetica Neue"/>
                <a:sym typeface="Helvetica Neue"/>
              </a:rPr>
              <a:t>apenas 5,7% dos entrevistados precisaram ser internados.</a:t>
            </a:r>
            <a:endParaRPr sz="20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FFFFFF"/>
              </a:buClr>
              <a:buSzPts val="2000"/>
              <a:buFont typeface="Helvetica Neue"/>
              <a:buNone/>
            </a:pPr>
            <a:r>
              <a:rPr lang="pt-BR" sz="2000">
                <a:solidFill>
                  <a:srgbClr val="FFFFFF"/>
                </a:solidFill>
                <a:latin typeface="Helvetica Neue"/>
                <a:ea typeface="Helvetica Neue"/>
                <a:cs typeface="Helvetica Neue"/>
                <a:sym typeface="Helvetica Neue"/>
              </a:rPr>
              <a:t>88,3% não foram diagnosticados com dengue mais que uma vez.</a:t>
            </a:r>
            <a:endParaRPr sz="20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pt-BR" sz="2000">
                <a:solidFill>
                  <a:srgbClr val="FFFFFF"/>
                </a:solidFill>
                <a:latin typeface="Helvetica Neue"/>
                <a:ea typeface="Helvetica Neue"/>
                <a:cs typeface="Helvetica Neue"/>
                <a:sym typeface="Helvetica Neue"/>
              </a:rPr>
              <a:t>A resposta mais dada quando perguntada a melhor forma de combater o A. aegypti foi: “evitar água parada”. Evitar água parada é uma das medidas mais importantes, já que fazendo isso, você estará impossibilitando a reprodução do mosquito, logo impedindo ou diminuindo o foco do mosquito na região</a:t>
            </a:r>
            <a:endParaRPr>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11"/>
          <p:cNvSpPr/>
          <p:nvPr/>
        </p:nvSpPr>
        <p:spPr>
          <a:xfrm>
            <a:off x="0" y="4079847"/>
            <a:ext cx="12192000" cy="2778153"/>
          </a:xfrm>
          <a:prstGeom prst="rect">
            <a:avLst/>
          </a:prstGeom>
          <a:gradFill>
            <a:gsLst>
              <a:gs pos="0">
                <a:srgbClr val="262626">
                  <a:alpha val="85882"/>
                </a:srgbClr>
              </a:gs>
              <a:gs pos="48000">
                <a:srgbClr val="262626">
                  <a:alpha val="85882"/>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1"/>
          <p:cNvSpPr txBox="1"/>
          <p:nvPr/>
        </p:nvSpPr>
        <p:spPr>
          <a:xfrm>
            <a:off x="249382" y="1051342"/>
            <a:ext cx="4572000" cy="995639"/>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pt-BR" sz="7200">
                <a:solidFill>
                  <a:schemeClr val="lt1"/>
                </a:solidFill>
                <a:latin typeface="Bebas Neue"/>
                <a:ea typeface="Bebas Neue"/>
                <a:cs typeface="Bebas Neue"/>
                <a:sym typeface="Bebas Neue"/>
              </a:rPr>
              <a:t>Conclusão</a:t>
            </a:r>
            <a:endParaRPr sz="7200">
              <a:solidFill>
                <a:schemeClr val="lt1"/>
              </a:solidFill>
              <a:latin typeface="Bebas Neue"/>
              <a:ea typeface="Bebas Neue"/>
              <a:cs typeface="Bebas Neue"/>
              <a:sym typeface="Bebas Neue"/>
            </a:endParaRPr>
          </a:p>
        </p:txBody>
      </p:sp>
      <p:sp>
        <p:nvSpPr>
          <p:cNvPr id="259" name="Google Shape;259;p11"/>
          <p:cNvSpPr txBox="1"/>
          <p:nvPr/>
        </p:nvSpPr>
        <p:spPr>
          <a:xfrm>
            <a:off x="0" y="4260520"/>
            <a:ext cx="12192000" cy="26282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000">
              <a:solidFill>
                <a:schemeClr val="lt1"/>
              </a:solidFill>
              <a:latin typeface="Helvetica Neue"/>
              <a:ea typeface="Helvetica Neue"/>
              <a:cs typeface="Helvetica Neue"/>
              <a:sym typeface="Helvetica Neue"/>
            </a:endParaRPr>
          </a:p>
        </p:txBody>
      </p:sp>
      <p:pic>
        <p:nvPicPr>
          <p:cNvPr descr="C:\Users\Araneta\Desktop\PowerPoint Presentation Templates\Netflix\Close (X).png" id="260" name="Google Shape;260;p11">
            <a:hlinkClick action="ppaction://hlinksldjump" r:id="rId3"/>
          </p:cNvPr>
          <p:cNvPicPr preferRelativeResize="0"/>
          <p:nvPr/>
        </p:nvPicPr>
        <p:blipFill rotWithShape="1">
          <a:blip r:embed="rId4">
            <a:alphaModFix/>
          </a:blip>
          <a:srcRect b="0" l="0" r="0" t="0"/>
          <a:stretch/>
        </p:blipFill>
        <p:spPr>
          <a:xfrm>
            <a:off x="11340592" y="262127"/>
            <a:ext cx="597408" cy="597408"/>
          </a:xfrm>
          <a:prstGeom prst="rect">
            <a:avLst/>
          </a:prstGeom>
          <a:noFill/>
          <a:ln>
            <a:noFill/>
          </a:ln>
        </p:spPr>
      </p:pic>
      <p:sp>
        <p:nvSpPr>
          <p:cNvPr id="261" name="Google Shape;261;p11"/>
          <p:cNvSpPr/>
          <p:nvPr/>
        </p:nvSpPr>
        <p:spPr>
          <a:xfrm>
            <a:off x="0" y="0"/>
            <a:ext cx="12192000" cy="859142"/>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1"/>
          <p:cNvSpPr/>
          <p:nvPr/>
        </p:nvSpPr>
        <p:spPr>
          <a:xfrm>
            <a:off x="272716" y="251121"/>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263" name="Google Shape;263;p11"/>
          <p:cNvSpPr txBox="1"/>
          <p:nvPr/>
        </p:nvSpPr>
        <p:spPr>
          <a:xfrm>
            <a:off x="1911928" y="218674"/>
            <a:ext cx="1248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03/11-05/11</a:t>
            </a:r>
            <a:endParaRPr sz="1600">
              <a:solidFill>
                <a:schemeClr val="lt1"/>
              </a:solidFill>
              <a:latin typeface="Helvetica Neue"/>
              <a:ea typeface="Helvetica Neue"/>
              <a:cs typeface="Helvetica Neue"/>
              <a:sym typeface="Helvetica Neue"/>
            </a:endParaRPr>
          </a:p>
        </p:txBody>
      </p:sp>
      <p:sp>
        <p:nvSpPr>
          <p:cNvPr id="264" name="Google Shape;264;p11"/>
          <p:cNvSpPr txBox="1"/>
          <p:nvPr/>
        </p:nvSpPr>
        <p:spPr>
          <a:xfrm>
            <a:off x="3839632" y="190965"/>
            <a:ext cx="6399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2232</a:t>
            </a:r>
            <a:endParaRPr sz="1600">
              <a:solidFill>
                <a:schemeClr val="lt1"/>
              </a:solidFill>
              <a:latin typeface="Helvetica Neue"/>
              <a:ea typeface="Helvetica Neue"/>
              <a:cs typeface="Helvetica Neue"/>
              <a:sym typeface="Helvetica Neue"/>
            </a:endParaRPr>
          </a:p>
        </p:txBody>
      </p:sp>
      <p:sp>
        <p:nvSpPr>
          <p:cNvPr id="265" name="Google Shape;265;p11"/>
          <p:cNvSpPr txBox="1"/>
          <p:nvPr/>
        </p:nvSpPr>
        <p:spPr>
          <a:xfrm>
            <a:off x="5819045" y="218674"/>
            <a:ext cx="17556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Analíses Clínicas</a:t>
            </a:r>
            <a:endParaRPr sz="1600">
              <a:solidFill>
                <a:schemeClr val="lt1"/>
              </a:solidFill>
              <a:latin typeface="Helvetica Neue"/>
              <a:ea typeface="Helvetica Neue"/>
              <a:cs typeface="Helvetica Neue"/>
              <a:sym typeface="Helvetica Neue"/>
            </a:endParaRPr>
          </a:p>
        </p:txBody>
      </p:sp>
      <p:pic>
        <p:nvPicPr>
          <p:cNvPr descr="Lupa com preenchimento sólido" id="266" name="Google Shape;266;p11"/>
          <p:cNvPicPr preferRelativeResize="0"/>
          <p:nvPr/>
        </p:nvPicPr>
        <p:blipFill rotWithShape="1">
          <a:blip r:embed="rId5">
            <a:alphaModFix/>
          </a:blip>
          <a:srcRect b="0" l="0" r="0" t="0"/>
          <a:stretch/>
        </p:blipFill>
        <p:spPr>
          <a:xfrm>
            <a:off x="9410700" y="211629"/>
            <a:ext cx="359833" cy="359833"/>
          </a:xfrm>
          <a:prstGeom prst="rect">
            <a:avLst/>
          </a:prstGeom>
          <a:noFill/>
          <a:ln>
            <a:noFill/>
          </a:ln>
        </p:spPr>
      </p:pic>
      <p:sp>
        <p:nvSpPr>
          <p:cNvPr id="267" name="Google Shape;267;p11"/>
          <p:cNvSpPr/>
          <p:nvPr/>
        </p:nvSpPr>
        <p:spPr>
          <a:xfrm>
            <a:off x="11332493" y="231362"/>
            <a:ext cx="327411" cy="327411"/>
          </a:xfrm>
          <a:prstGeom prst="roundRect">
            <a:avLst>
              <a:gd fmla="val 4372"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1"/>
          <p:cNvSpPr txBox="1"/>
          <p:nvPr/>
        </p:nvSpPr>
        <p:spPr>
          <a:xfrm>
            <a:off x="9912534" y="237724"/>
            <a:ext cx="7072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Aluno</a:t>
            </a:r>
            <a:endParaRPr sz="1600">
              <a:solidFill>
                <a:schemeClr val="lt1"/>
              </a:solidFill>
              <a:latin typeface="Helvetica Neue"/>
              <a:ea typeface="Helvetica Neue"/>
              <a:cs typeface="Helvetica Neue"/>
              <a:sym typeface="Helvetica Neue"/>
            </a:endParaRPr>
          </a:p>
        </p:txBody>
      </p:sp>
      <p:pic>
        <p:nvPicPr>
          <p:cNvPr descr="Campainha com preenchimento sólido" id="269" name="Google Shape;269;p11"/>
          <p:cNvPicPr preferRelativeResize="0"/>
          <p:nvPr/>
        </p:nvPicPr>
        <p:blipFill rotWithShape="1">
          <a:blip r:embed="rId6">
            <a:alphaModFix/>
          </a:blip>
          <a:srcRect b="0" l="0" r="0" t="0"/>
          <a:stretch/>
        </p:blipFill>
        <p:spPr>
          <a:xfrm>
            <a:off x="10761780" y="180711"/>
            <a:ext cx="428711" cy="428711"/>
          </a:xfrm>
          <a:prstGeom prst="rect">
            <a:avLst/>
          </a:prstGeom>
          <a:noFill/>
          <a:ln>
            <a:noFill/>
          </a:ln>
        </p:spPr>
      </p:pic>
      <p:sp>
        <p:nvSpPr>
          <p:cNvPr id="270" name="Google Shape;270;p11"/>
          <p:cNvSpPr txBox="1"/>
          <p:nvPr/>
        </p:nvSpPr>
        <p:spPr>
          <a:xfrm>
            <a:off x="263236" y="2432394"/>
            <a:ext cx="11050200" cy="409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Para se </a:t>
            </a:r>
            <a:r>
              <a:rPr b="1" lang="pt-BR" sz="2000">
                <a:solidFill>
                  <a:schemeClr val="lt1"/>
                </a:solidFill>
                <a:latin typeface="Helvetica Neue"/>
                <a:ea typeface="Helvetica Neue"/>
                <a:cs typeface="Helvetica Neue"/>
                <a:sym typeface="Helvetica Neue"/>
              </a:rPr>
              <a:t>prevenir</a:t>
            </a:r>
            <a:r>
              <a:rPr b="1" lang="pt-BR" sz="2000">
                <a:solidFill>
                  <a:schemeClr val="lt1"/>
                </a:solidFill>
                <a:latin typeface="Helvetica Neue"/>
                <a:ea typeface="Helvetica Neue"/>
                <a:cs typeface="Helvetica Neue"/>
                <a:sym typeface="Helvetica Neue"/>
              </a:rPr>
              <a:t> da Dengue é necessário Manter bem tampado tonéis, caixas e barris de água;  Lavar semanalmente com água e sabão tanques utilizados para armazenar água; Manter caixas d'água bem fechadas; Remover galhos e folhas de calhas; Não deixar água acumulada sobre a laje; Encher pratinhos de vasos com areia até a borda ou lavá-los uma vez por semana; Trocar água dos vasos e plantas aquáticas uma vez por semana;Colocar lixos em sacos plásticos em lixeiras fechadas; Fechar bem os sacos de lixo e não deixar ao alcance de animais; Manter garrafas de vidro e latinhas de boca para baixo; Acondicionar pneus em locais cobertos; Fazer sempre manutenção de piscinas;Tampar ralos; Colocar areia nos cacos de vidro de muros ou cimento; Não deixar água acumulada em folhas secas e tampinhas de garrafas; Vasos sanitários externos devem ser tampados e verificados semanalmente; ● Limpar sempre a bandeja do ar condicionado;Lonas para cobrir materiais de construção devem estar sempre bem esticadas para não acumular água; Catar sacos plásticos e lixo do quintal. </a:t>
            </a:r>
            <a:endParaRPr b="1" sz="2000">
              <a:solidFill>
                <a:schemeClr val="lt1"/>
              </a:solidFill>
              <a:latin typeface="Helvetica Neue"/>
              <a:ea typeface="Helvetica Neue"/>
              <a:cs typeface="Helvetica Neue"/>
              <a:sym typeface="Helvetica Neue"/>
            </a:endParaRPr>
          </a:p>
        </p:txBody>
      </p:sp>
    </p:spTree>
  </p:cSld>
  <p:clrMapOvr>
    <a:masterClrMapping/>
  </p:clrMapOvr>
  <mc:AlternateContent>
    <mc:Choice Requires="p14">
      <p:transition spd="slow" p14:dur="800">
        <p14:flythrough dir="out"/>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274" name="Shape 274"/>
        <p:cNvGrpSpPr/>
        <p:nvPr/>
      </p:nvGrpSpPr>
      <p:grpSpPr>
        <a:xfrm>
          <a:off x="0" y="0"/>
          <a:ext cx="0" cy="0"/>
          <a:chOff x="0" y="0"/>
          <a:chExt cx="0" cy="0"/>
        </a:xfrm>
      </p:grpSpPr>
      <p:sp>
        <p:nvSpPr>
          <p:cNvPr id="275" name="Google Shape;275;p12"/>
          <p:cNvSpPr/>
          <p:nvPr/>
        </p:nvSpPr>
        <p:spPr>
          <a:xfrm>
            <a:off x="272716" y="243870"/>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276" name="Google Shape;276;p12"/>
          <p:cNvSpPr/>
          <p:nvPr/>
        </p:nvSpPr>
        <p:spPr>
          <a:xfrm>
            <a:off x="272716" y="-465222"/>
            <a:ext cx="336885" cy="336885"/>
          </a:xfrm>
          <a:prstGeom prst="rect">
            <a:avLst/>
          </a:prstGeom>
          <a:solidFill>
            <a:srgbClr val="DA0C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2"/>
          <p:cNvSpPr/>
          <p:nvPr/>
        </p:nvSpPr>
        <p:spPr>
          <a:xfrm>
            <a:off x="760051" y="-465222"/>
            <a:ext cx="336885" cy="336885"/>
          </a:xfrm>
          <a:prstGeom prst="rect">
            <a:avLst/>
          </a:prstGeom>
          <a:solidFill>
            <a:srgbClr val="8080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2"/>
          <p:cNvSpPr/>
          <p:nvPr/>
        </p:nvSpPr>
        <p:spPr>
          <a:xfrm>
            <a:off x="1247387" y="-465222"/>
            <a:ext cx="336885" cy="336885"/>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2"/>
          <p:cNvSpPr txBox="1"/>
          <p:nvPr/>
        </p:nvSpPr>
        <p:spPr>
          <a:xfrm>
            <a:off x="1233055" y="1620981"/>
            <a:ext cx="96288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8800">
                <a:solidFill>
                  <a:schemeClr val="lt1"/>
                </a:solidFill>
                <a:latin typeface="Helvetica Neue"/>
                <a:ea typeface="Helvetica Neue"/>
                <a:cs typeface="Helvetica Neue"/>
                <a:sym typeface="Helvetica Neue"/>
              </a:rPr>
              <a:t>Muito obrigado pela sua presença!</a:t>
            </a:r>
            <a:endParaRPr b="1" sz="8800">
              <a:solidFill>
                <a:schemeClr val="lt1"/>
              </a:solidFill>
              <a:latin typeface="Helvetica Neue"/>
              <a:ea typeface="Helvetica Neue"/>
              <a:cs typeface="Helvetica Neue"/>
              <a:sym typeface="Helvetica Neue"/>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sp>
        <p:nvSpPr>
          <p:cNvPr id="91" name="Google Shape;91;p2"/>
          <p:cNvSpPr/>
          <p:nvPr/>
        </p:nvSpPr>
        <p:spPr>
          <a:xfrm>
            <a:off x="3394062" y="2644175"/>
            <a:ext cx="6990327" cy="1569650"/>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92" name="Google Shape;92;p2"/>
          <p:cNvSpPr/>
          <p:nvPr/>
        </p:nvSpPr>
        <p:spPr>
          <a:xfrm>
            <a:off x="272716" y="-465222"/>
            <a:ext cx="336885" cy="336885"/>
          </a:xfrm>
          <a:prstGeom prst="rect">
            <a:avLst/>
          </a:prstGeom>
          <a:solidFill>
            <a:srgbClr val="DA0C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sp>
        <p:nvSpPr>
          <p:cNvPr id="97" name="Google Shape;97;p3"/>
          <p:cNvSpPr/>
          <p:nvPr/>
        </p:nvSpPr>
        <p:spPr>
          <a:xfrm>
            <a:off x="272716" y="243870"/>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98" name="Google Shape;98;p3"/>
          <p:cNvSpPr/>
          <p:nvPr/>
        </p:nvSpPr>
        <p:spPr>
          <a:xfrm>
            <a:off x="272716" y="-465222"/>
            <a:ext cx="336885" cy="336885"/>
          </a:xfrm>
          <a:prstGeom prst="rect">
            <a:avLst/>
          </a:prstGeom>
          <a:solidFill>
            <a:srgbClr val="DA0C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3"/>
          <p:cNvSpPr txBox="1"/>
          <p:nvPr/>
        </p:nvSpPr>
        <p:spPr>
          <a:xfrm>
            <a:off x="3561492" y="1589811"/>
            <a:ext cx="506901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BR" sz="3200" u="none" cap="none" strike="noStrike">
                <a:solidFill>
                  <a:schemeClr val="lt1"/>
                </a:solidFill>
                <a:latin typeface="Roboto"/>
                <a:ea typeface="Roboto"/>
                <a:cs typeface="Roboto"/>
                <a:sym typeface="Roboto"/>
              </a:rPr>
              <a:t>Quem está apresentando? </a:t>
            </a:r>
            <a:endParaRPr sz="3200">
              <a:solidFill>
                <a:schemeClr val="lt1"/>
              </a:solidFill>
              <a:latin typeface="Roboto"/>
              <a:ea typeface="Roboto"/>
              <a:cs typeface="Roboto"/>
              <a:sym typeface="Roboto"/>
            </a:endParaRPr>
          </a:p>
        </p:txBody>
      </p:sp>
      <p:sp>
        <p:nvSpPr>
          <p:cNvPr id="100" name="Google Shape;100;p3"/>
          <p:cNvSpPr/>
          <p:nvPr/>
        </p:nvSpPr>
        <p:spPr>
          <a:xfrm>
            <a:off x="5456008" y="2562224"/>
            <a:ext cx="1609725" cy="1609725"/>
          </a:xfrm>
          <a:prstGeom prst="roundRect">
            <a:avLst>
              <a:gd fmla="val 4372" name="adj"/>
            </a:avLst>
          </a:prstGeom>
          <a:blipFill rotWithShape="1">
            <a:blip r:embed="rId3">
              <a:alphaModFix/>
            </a:blip>
            <a:stretch>
              <a:fillRect b="0" l="-4396" r="-4397"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3"/>
          <p:cNvSpPr/>
          <p:nvPr/>
        </p:nvSpPr>
        <p:spPr>
          <a:xfrm>
            <a:off x="3561492" y="2562224"/>
            <a:ext cx="1609725" cy="1609725"/>
          </a:xfrm>
          <a:prstGeom prst="roundRect">
            <a:avLst>
              <a:gd fmla="val 4372"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3"/>
          <p:cNvSpPr/>
          <p:nvPr/>
        </p:nvSpPr>
        <p:spPr>
          <a:xfrm>
            <a:off x="1666976" y="2562224"/>
            <a:ext cx="1609725" cy="1609725"/>
          </a:xfrm>
          <a:prstGeom prst="roundRect">
            <a:avLst>
              <a:gd fmla="val 4372" name="adj"/>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flipH="1">
            <a:off x="7350524" y="2495550"/>
            <a:ext cx="1609725" cy="1609725"/>
          </a:xfrm>
          <a:prstGeom prst="roundRect">
            <a:avLst>
              <a:gd fmla="val 4372" name="adj"/>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9768655" y="2962057"/>
            <a:ext cx="810059" cy="810059"/>
          </a:xfrm>
          <a:custGeom>
            <a:rect b="b" l="l" r="r" t="t"/>
            <a:pathLst>
              <a:path extrusionOk="0" h="584776" w="584776">
                <a:moveTo>
                  <a:pt x="250798" y="120297"/>
                </a:moveTo>
                <a:lnTo>
                  <a:pt x="250798" y="251229"/>
                </a:lnTo>
                <a:lnTo>
                  <a:pt x="129577" y="251229"/>
                </a:lnTo>
                <a:lnTo>
                  <a:pt x="129577" y="338628"/>
                </a:lnTo>
                <a:lnTo>
                  <a:pt x="250798" y="338628"/>
                </a:lnTo>
                <a:lnTo>
                  <a:pt x="250798" y="475252"/>
                </a:lnTo>
                <a:lnTo>
                  <a:pt x="342885" y="475252"/>
                </a:lnTo>
                <a:lnTo>
                  <a:pt x="342885" y="338628"/>
                </a:lnTo>
                <a:lnTo>
                  <a:pt x="463771" y="338628"/>
                </a:lnTo>
                <a:lnTo>
                  <a:pt x="463771" y="251229"/>
                </a:lnTo>
                <a:lnTo>
                  <a:pt x="342885" y="251229"/>
                </a:lnTo>
                <a:lnTo>
                  <a:pt x="342885" y="120297"/>
                </a:lnTo>
                <a:close/>
                <a:moveTo>
                  <a:pt x="292388" y="0"/>
                </a:moveTo>
                <a:cubicBezTo>
                  <a:pt x="453869" y="0"/>
                  <a:pt x="584776" y="130907"/>
                  <a:pt x="584776" y="292388"/>
                </a:cubicBezTo>
                <a:cubicBezTo>
                  <a:pt x="584776" y="453869"/>
                  <a:pt x="453869" y="584776"/>
                  <a:pt x="292388" y="584776"/>
                </a:cubicBezTo>
                <a:cubicBezTo>
                  <a:pt x="130907" y="584776"/>
                  <a:pt x="0" y="453869"/>
                  <a:pt x="0" y="292388"/>
                </a:cubicBezTo>
                <a:cubicBezTo>
                  <a:pt x="0" y="130907"/>
                  <a:pt x="130907" y="0"/>
                  <a:pt x="292388" y="0"/>
                </a:cubicBezTo>
                <a:close/>
              </a:path>
            </a:pathLst>
          </a:custGeom>
          <a:solidFill>
            <a:srgbClr val="8080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Roboto"/>
              <a:ea typeface="Roboto"/>
              <a:cs typeface="Roboto"/>
              <a:sym typeface="Roboto"/>
            </a:endParaRPr>
          </a:p>
        </p:txBody>
      </p:sp>
      <p:sp>
        <p:nvSpPr>
          <p:cNvPr id="105" name="Google Shape;105;p3"/>
          <p:cNvSpPr txBox="1"/>
          <p:nvPr/>
        </p:nvSpPr>
        <p:spPr>
          <a:xfrm>
            <a:off x="1731818" y="4362450"/>
            <a:ext cx="14824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Anna Clara Beatriz</a:t>
            </a:r>
            <a:endParaRPr sz="1800">
              <a:solidFill>
                <a:srgbClr val="D8D8D8"/>
              </a:solidFill>
              <a:latin typeface="Helvetica Neue"/>
              <a:ea typeface="Helvetica Neue"/>
              <a:cs typeface="Helvetica Neue"/>
              <a:sym typeface="Helvetica Neue"/>
            </a:endParaRPr>
          </a:p>
        </p:txBody>
      </p:sp>
      <p:sp>
        <p:nvSpPr>
          <p:cNvPr id="106" name="Google Shape;106;p3"/>
          <p:cNvSpPr txBox="1"/>
          <p:nvPr/>
        </p:nvSpPr>
        <p:spPr>
          <a:xfrm>
            <a:off x="7738515" y="4362450"/>
            <a:ext cx="9541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Rayssa</a:t>
            </a:r>
            <a:endParaRPr sz="1800">
              <a:solidFill>
                <a:srgbClr val="D8D8D8"/>
              </a:solidFill>
              <a:latin typeface="Helvetica Neue"/>
              <a:ea typeface="Helvetica Neue"/>
              <a:cs typeface="Helvetica Neue"/>
              <a:sym typeface="Helvetica Neue"/>
            </a:endParaRPr>
          </a:p>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Vitória</a:t>
            </a:r>
            <a:endParaRPr sz="1800">
              <a:solidFill>
                <a:srgbClr val="D8D8D8"/>
              </a:solidFill>
              <a:latin typeface="Helvetica Neue"/>
              <a:ea typeface="Helvetica Neue"/>
              <a:cs typeface="Helvetica Neue"/>
              <a:sym typeface="Helvetica Neue"/>
            </a:endParaRPr>
          </a:p>
        </p:txBody>
      </p:sp>
      <p:sp>
        <p:nvSpPr>
          <p:cNvPr id="107" name="Google Shape;107;p3"/>
          <p:cNvSpPr txBox="1"/>
          <p:nvPr/>
        </p:nvSpPr>
        <p:spPr>
          <a:xfrm>
            <a:off x="3682092" y="4362450"/>
            <a:ext cx="14757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Maria Vitoria</a:t>
            </a:r>
            <a:endParaRPr/>
          </a:p>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Milla</a:t>
            </a:r>
            <a:endParaRPr sz="1800">
              <a:solidFill>
                <a:srgbClr val="D8D8D8"/>
              </a:solidFill>
              <a:latin typeface="Helvetica Neue"/>
              <a:ea typeface="Helvetica Neue"/>
              <a:cs typeface="Helvetica Neue"/>
              <a:sym typeface="Helvetica Neue"/>
            </a:endParaRPr>
          </a:p>
        </p:txBody>
      </p:sp>
      <p:sp>
        <p:nvSpPr>
          <p:cNvPr id="108" name="Google Shape;108;p3"/>
          <p:cNvSpPr txBox="1"/>
          <p:nvPr/>
        </p:nvSpPr>
        <p:spPr>
          <a:xfrm>
            <a:off x="5654885" y="4348595"/>
            <a:ext cx="124906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Guilherme</a:t>
            </a:r>
            <a:endParaRPr/>
          </a:p>
          <a:p>
            <a:pPr indent="0" lvl="0" marL="0" marR="0" rtl="0" algn="l">
              <a:spcBef>
                <a:spcPts val="0"/>
              </a:spcBef>
              <a:spcAft>
                <a:spcPts val="0"/>
              </a:spcAft>
              <a:buNone/>
            </a:pPr>
            <a:r>
              <a:rPr lang="pt-BR" sz="1800">
                <a:solidFill>
                  <a:srgbClr val="D8D8D8"/>
                </a:solidFill>
                <a:latin typeface="Helvetica Neue"/>
                <a:ea typeface="Helvetica Neue"/>
                <a:cs typeface="Helvetica Neue"/>
                <a:sym typeface="Helvetica Neue"/>
              </a:rPr>
              <a:t>Ana Júlia</a:t>
            </a:r>
            <a:endParaRPr sz="1800">
              <a:solidFill>
                <a:srgbClr val="D8D8D8"/>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rgbClr val="D8D8D8"/>
              </a:solidFill>
              <a:latin typeface="Helvetica Neue"/>
              <a:ea typeface="Helvetica Neue"/>
              <a:cs typeface="Helvetica Neue"/>
              <a:sym typeface="Helvetica Neue"/>
            </a:endParaRPr>
          </a:p>
        </p:txBody>
      </p:sp>
      <p:sp>
        <p:nvSpPr>
          <p:cNvPr id="109" name="Google Shape;109;p3"/>
          <p:cNvSpPr/>
          <p:nvPr/>
        </p:nvSpPr>
        <p:spPr>
          <a:xfrm>
            <a:off x="4697760" y="5505450"/>
            <a:ext cx="2209800" cy="304800"/>
          </a:xfrm>
          <a:prstGeom prst="rect">
            <a:avLst/>
          </a:prstGeom>
          <a:noFill/>
          <a:ln cap="flat" cmpd="sng" w="254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400">
                <a:solidFill>
                  <a:srgbClr val="7F7F7F"/>
                </a:solidFill>
                <a:latin typeface="Helvetica Neue"/>
                <a:ea typeface="Helvetica Neue"/>
                <a:cs typeface="Helvetica Neue"/>
                <a:sym typeface="Helvetica Neue"/>
              </a:rPr>
              <a:t>GERENCIAR GRUPO</a:t>
            </a:r>
            <a:endParaRPr/>
          </a:p>
        </p:txBody>
      </p:sp>
      <p:sp>
        <p:nvSpPr>
          <p:cNvPr id="110" name="Google Shape;110;p3"/>
          <p:cNvSpPr/>
          <p:nvPr/>
        </p:nvSpPr>
        <p:spPr>
          <a:xfrm>
            <a:off x="760051" y="-465222"/>
            <a:ext cx="336885" cy="336885"/>
          </a:xfrm>
          <a:prstGeom prst="rect">
            <a:avLst/>
          </a:prstGeom>
          <a:solidFill>
            <a:srgbClr val="8080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800">
        <p14:flythrough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750"/>
                                        <p:tgtEl>
                                          <p:spTgt spid="102"/>
                                        </p:tgtEl>
                                      </p:cBhvr>
                                    </p:animEffect>
                                  </p:childTnLst>
                                </p:cTn>
                              </p:par>
                              <p:par>
                                <p:cTn fill="hold" nodeType="withEffect" presetClass="entr" presetID="10" presetSubtype="0">
                                  <p:stCondLst>
                                    <p:cond delay="100"/>
                                  </p:stCondLst>
                                  <p:childTnLst>
                                    <p:set>
                                      <p:cBhvr>
                                        <p:cTn dur="1" fill="hold">
                                          <p:stCondLst>
                                            <p:cond delay="0"/>
                                          </p:stCondLst>
                                        </p:cTn>
                                        <p:tgtEl>
                                          <p:spTgt spid="101"/>
                                        </p:tgtEl>
                                        <p:attrNameLst>
                                          <p:attrName>style.visibility</p:attrName>
                                        </p:attrNameLst>
                                      </p:cBhvr>
                                      <p:to>
                                        <p:strVal val="visible"/>
                                      </p:to>
                                    </p:set>
                                    <p:animEffect filter="fade" transition="in">
                                      <p:cBhvr>
                                        <p:cTn dur="750"/>
                                        <p:tgtEl>
                                          <p:spTgt spid="101"/>
                                        </p:tgtEl>
                                      </p:cBhvr>
                                    </p:animEffect>
                                  </p:childTnLst>
                                </p:cTn>
                              </p:par>
                              <p:par>
                                <p:cTn fill="hold" nodeType="withEffect" presetClass="entr" presetID="10" presetSubtype="0">
                                  <p:stCondLst>
                                    <p:cond delay="300"/>
                                  </p:stCondLst>
                                  <p:childTnLst>
                                    <p:set>
                                      <p:cBhvr>
                                        <p:cTn dur="1" fill="hold">
                                          <p:stCondLst>
                                            <p:cond delay="0"/>
                                          </p:stCondLst>
                                        </p:cTn>
                                        <p:tgtEl>
                                          <p:spTgt spid="103"/>
                                        </p:tgtEl>
                                        <p:attrNameLst>
                                          <p:attrName>style.visibility</p:attrName>
                                        </p:attrNameLst>
                                      </p:cBhvr>
                                      <p:to>
                                        <p:strVal val="visible"/>
                                      </p:to>
                                    </p:set>
                                    <p:animEffect filter="fade" transition="in">
                                      <p:cBhvr>
                                        <p:cTn dur="750"/>
                                        <p:tgtEl>
                                          <p:spTgt spid="103"/>
                                        </p:tgtEl>
                                      </p:cBhvr>
                                    </p:animEffect>
                                  </p:childTnLst>
                                </p:cTn>
                              </p:par>
                              <p:par>
                                <p:cTn fill="hold" nodeType="withEffect" presetClass="entr" presetID="10" presetSubtype="0">
                                  <p:stCondLst>
                                    <p:cond delay="200"/>
                                  </p:stCondLst>
                                  <p:childTnLst>
                                    <p:set>
                                      <p:cBhvr>
                                        <p:cTn dur="1" fill="hold">
                                          <p:stCondLst>
                                            <p:cond delay="0"/>
                                          </p:stCondLst>
                                        </p:cTn>
                                        <p:tgtEl>
                                          <p:spTgt spid="100"/>
                                        </p:tgtEl>
                                        <p:attrNameLst>
                                          <p:attrName>style.visibility</p:attrName>
                                        </p:attrNameLst>
                                      </p:cBhvr>
                                      <p:to>
                                        <p:strVal val="visible"/>
                                      </p:to>
                                    </p:set>
                                    <p:animEffect filter="fade" transition="in">
                                      <p:cBhvr>
                                        <p:cTn dur="750"/>
                                        <p:tgtEl>
                                          <p:spTgt spid="100"/>
                                        </p:tgtEl>
                                      </p:cBhvr>
                                    </p:animEffect>
                                  </p:childTnLst>
                                </p:cTn>
                              </p:par>
                              <p:par>
                                <p:cTn fill="hold" nodeType="withEffect" presetClass="entr" presetID="10" presetSubtype="0">
                                  <p:stCondLst>
                                    <p:cond delay="4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nterface gráfica do usuário, Site&#10;&#10;Descrição gerada automaticamente" id="115" name="Google Shape;115;p4"/>
          <p:cNvPicPr preferRelativeResize="0"/>
          <p:nvPr/>
        </p:nvPicPr>
        <p:blipFill rotWithShape="1">
          <a:blip r:embed="rId3">
            <a:alphaModFix/>
          </a:blip>
          <a:srcRect b="0" l="0" r="0" t="0"/>
          <a:stretch/>
        </p:blipFill>
        <p:spPr>
          <a:xfrm>
            <a:off x="0" y="-247875"/>
            <a:ext cx="12192000" cy="7105875"/>
          </a:xfrm>
          <a:prstGeom prst="rect">
            <a:avLst/>
          </a:prstGeom>
          <a:noFill/>
          <a:ln>
            <a:noFill/>
          </a:ln>
        </p:spPr>
      </p:pic>
      <p:grpSp>
        <p:nvGrpSpPr>
          <p:cNvPr id="116" name="Google Shape;116;p4"/>
          <p:cNvGrpSpPr/>
          <p:nvPr/>
        </p:nvGrpSpPr>
        <p:grpSpPr>
          <a:xfrm>
            <a:off x="460376" y="5332639"/>
            <a:ext cx="1321101" cy="387880"/>
            <a:chOff x="887506" y="4263454"/>
            <a:chExt cx="961500" cy="282300"/>
          </a:xfrm>
        </p:grpSpPr>
        <p:sp>
          <p:nvSpPr>
            <p:cNvPr id="117" name="Google Shape;117;p4"/>
            <p:cNvSpPr/>
            <p:nvPr/>
          </p:nvSpPr>
          <p:spPr>
            <a:xfrm>
              <a:off x="887506" y="4263454"/>
              <a:ext cx="961500" cy="282300"/>
            </a:xfrm>
            <a:prstGeom prst="roundRect">
              <a:avLst>
                <a:gd fmla="val 11906" name="adj"/>
              </a:avLst>
            </a:prstGeom>
            <a:solidFill>
              <a:srgbClr val="FFFF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400">
                  <a:solidFill>
                    <a:schemeClr val="dk1"/>
                  </a:solidFill>
                  <a:latin typeface="Helvetica Neue"/>
                  <a:ea typeface="Helvetica Neue"/>
                  <a:cs typeface="Helvetica Neue"/>
                  <a:sym typeface="Helvetica Neue"/>
                </a:rPr>
                <a:t>     Assistir</a:t>
              </a:r>
              <a:endParaRPr b="1" sz="3200">
                <a:solidFill>
                  <a:schemeClr val="dk1"/>
                </a:solidFill>
                <a:latin typeface="Helvetica Neue"/>
                <a:ea typeface="Helvetica Neue"/>
                <a:cs typeface="Helvetica Neue"/>
                <a:sym typeface="Helvetica Neue"/>
              </a:endParaRPr>
            </a:p>
          </p:txBody>
        </p:sp>
        <p:sp>
          <p:nvSpPr>
            <p:cNvPr id="118" name="Google Shape;118;p4"/>
            <p:cNvSpPr/>
            <p:nvPr/>
          </p:nvSpPr>
          <p:spPr>
            <a:xfrm rot="5400000">
              <a:off x="1021564" y="4330886"/>
              <a:ext cx="126000" cy="144000"/>
            </a:xfrm>
            <a:prstGeom prst="triangle">
              <a:avLst>
                <a:gd fmla="val 5000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19" name="Google Shape;119;p4"/>
          <p:cNvGrpSpPr/>
          <p:nvPr/>
        </p:nvGrpSpPr>
        <p:grpSpPr>
          <a:xfrm>
            <a:off x="1982981" y="5370356"/>
            <a:ext cx="1945371" cy="312469"/>
            <a:chOff x="5686963" y="5132642"/>
            <a:chExt cx="1563300" cy="251100"/>
          </a:xfrm>
        </p:grpSpPr>
        <p:sp>
          <p:nvSpPr>
            <p:cNvPr id="120" name="Google Shape;120;p4"/>
            <p:cNvSpPr/>
            <p:nvPr/>
          </p:nvSpPr>
          <p:spPr>
            <a:xfrm>
              <a:off x="5686963" y="5132642"/>
              <a:ext cx="1563300" cy="251100"/>
            </a:xfrm>
            <a:prstGeom prst="roundRect">
              <a:avLst>
                <a:gd fmla="val 11906" name="adj"/>
              </a:avLst>
            </a:prstGeom>
            <a:solidFill>
              <a:srgbClr val="7474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000">
                  <a:solidFill>
                    <a:schemeClr val="dk1"/>
                  </a:solidFill>
                  <a:latin typeface="Helvetica Neue"/>
                  <a:ea typeface="Helvetica Neue"/>
                  <a:cs typeface="Helvetica Neue"/>
                  <a:sym typeface="Helvetica Neue"/>
                </a:rPr>
                <a:t>       </a:t>
              </a:r>
              <a:r>
                <a:rPr b="1" lang="pt-BR" sz="1000">
                  <a:solidFill>
                    <a:schemeClr val="lt1"/>
                  </a:solidFill>
                  <a:latin typeface="Helvetica Neue"/>
                  <a:ea typeface="Helvetica Neue"/>
                  <a:cs typeface="Helvetica Neue"/>
                  <a:sym typeface="Helvetica Neue"/>
                </a:rPr>
                <a:t>Mais informações</a:t>
              </a:r>
              <a:endParaRPr b="1" sz="1800">
                <a:solidFill>
                  <a:schemeClr val="lt1"/>
                </a:solidFill>
                <a:latin typeface="Helvetica Neue"/>
                <a:ea typeface="Helvetica Neue"/>
                <a:cs typeface="Helvetica Neue"/>
                <a:sym typeface="Helvetica Neue"/>
              </a:endParaRPr>
            </a:p>
          </p:txBody>
        </p:sp>
        <p:pic>
          <p:nvPicPr>
            <p:cNvPr descr="Forma&#10;&#10;Descrição gerada automaticamente com confiança baixa" id="121" name="Google Shape;121;p4"/>
            <p:cNvPicPr preferRelativeResize="0"/>
            <p:nvPr/>
          </p:nvPicPr>
          <p:blipFill rotWithShape="1">
            <a:blip r:embed="rId4">
              <a:alphaModFix/>
            </a:blip>
            <a:srcRect b="0" l="0" r="0" t="0"/>
            <a:stretch/>
          </p:blipFill>
          <p:spPr>
            <a:xfrm>
              <a:off x="5794716" y="5168193"/>
              <a:ext cx="180000" cy="180000"/>
            </a:xfrm>
            <a:prstGeom prst="rect">
              <a:avLst/>
            </a:prstGeom>
            <a:noFill/>
            <a:ln>
              <a:noFill/>
            </a:ln>
          </p:spPr>
        </p:pic>
      </p:grpSp>
      <p:sp>
        <p:nvSpPr>
          <p:cNvPr id="122" name="Google Shape;122;p4"/>
          <p:cNvSpPr txBox="1"/>
          <p:nvPr/>
        </p:nvSpPr>
        <p:spPr>
          <a:xfrm>
            <a:off x="460364" y="937538"/>
            <a:ext cx="99357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8000">
                <a:solidFill>
                  <a:schemeClr val="lt1"/>
                </a:solidFill>
                <a:latin typeface="Bebas Neue"/>
                <a:ea typeface="Bebas Neue"/>
                <a:cs typeface="Bebas Neue"/>
                <a:sym typeface="Bebas Neue"/>
              </a:rPr>
              <a:t>O Que é a Dengue? </a:t>
            </a:r>
            <a:endParaRPr b="1" sz="8000">
              <a:solidFill>
                <a:schemeClr val="lt1"/>
              </a:solidFill>
              <a:latin typeface="Bebas Neue"/>
              <a:ea typeface="Bebas Neue"/>
              <a:cs typeface="Bebas Neue"/>
              <a:sym typeface="Bebas Neue"/>
            </a:endParaRPr>
          </a:p>
        </p:txBody>
      </p:sp>
      <p:sp>
        <p:nvSpPr>
          <p:cNvPr id="123" name="Google Shape;123;p4"/>
          <p:cNvSpPr txBox="1"/>
          <p:nvPr/>
        </p:nvSpPr>
        <p:spPr>
          <a:xfrm>
            <a:off x="460384" y="2261149"/>
            <a:ext cx="6947100" cy="31092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dk1"/>
                </a:solidFill>
                <a:latin typeface="Helvetica Neue"/>
                <a:ea typeface="Helvetica Neue"/>
                <a:cs typeface="Helvetica Neue"/>
                <a:sym typeface="Helvetica Neue"/>
              </a:rPr>
              <a:t>A dengue é uma doença infecciosa febril aguda causada por um vírus pertence à família Flaviviridae, do gênero Flavivírus. O vírus da dengue apresenta quatro sorotipos, em geral, denominados DENV-1, DENV-2, DENV-3 e DENV-4. Esses também são classificados como arbovírus, ou seja, são normalmente transmitidos por mosquitos. No Brasil, os vírus da dengue são transmitidos pela fêmea do mosquito Aedes aegypti (quando também infectada pelos vírus) e podem causar tanto a manifestação clássica da doença quanto a forma considerada hemorrágica.</a:t>
            </a:r>
            <a:endParaRPr b="1" sz="18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1600">
              <a:solidFill>
                <a:schemeClr val="dk1"/>
              </a:solidFill>
              <a:latin typeface="Helvetica Neue"/>
              <a:ea typeface="Helvetica Neue"/>
              <a:cs typeface="Helvetica Neue"/>
              <a:sym typeface="Helvetica Neue"/>
            </a:endParaRPr>
          </a:p>
        </p:txBody>
      </p:sp>
      <p:sp>
        <p:nvSpPr>
          <p:cNvPr id="124" name="Google Shape;124;p4"/>
          <p:cNvSpPr/>
          <p:nvPr/>
        </p:nvSpPr>
        <p:spPr>
          <a:xfrm>
            <a:off x="0" y="-7239293"/>
            <a:ext cx="12192000" cy="8027593"/>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4"/>
          <p:cNvSpPr/>
          <p:nvPr/>
        </p:nvSpPr>
        <p:spPr>
          <a:xfrm>
            <a:off x="272716" y="251121"/>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126" name="Google Shape;126;p4"/>
          <p:cNvSpPr txBox="1"/>
          <p:nvPr/>
        </p:nvSpPr>
        <p:spPr>
          <a:xfrm>
            <a:off x="2133600" y="218674"/>
            <a:ext cx="113518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03/11-5/11</a:t>
            </a:r>
            <a:endParaRPr sz="1600">
              <a:solidFill>
                <a:schemeClr val="lt1"/>
              </a:solidFill>
              <a:latin typeface="Helvetica Neue"/>
              <a:ea typeface="Helvetica Neue"/>
              <a:cs typeface="Helvetica Neue"/>
              <a:sym typeface="Helvetica Neue"/>
            </a:endParaRPr>
          </a:p>
        </p:txBody>
      </p:sp>
      <p:sp>
        <p:nvSpPr>
          <p:cNvPr id="127" name="Google Shape;127;p4"/>
          <p:cNvSpPr txBox="1"/>
          <p:nvPr/>
        </p:nvSpPr>
        <p:spPr>
          <a:xfrm>
            <a:off x="4823305" y="232528"/>
            <a:ext cx="6399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2232</a:t>
            </a:r>
            <a:endParaRPr sz="1600">
              <a:solidFill>
                <a:schemeClr val="lt1"/>
              </a:solidFill>
              <a:latin typeface="Helvetica Neue"/>
              <a:ea typeface="Helvetica Neue"/>
              <a:cs typeface="Helvetica Neue"/>
              <a:sym typeface="Helvetica Neue"/>
            </a:endParaRPr>
          </a:p>
        </p:txBody>
      </p:sp>
      <p:sp>
        <p:nvSpPr>
          <p:cNvPr id="128" name="Google Shape;128;p4"/>
          <p:cNvSpPr txBox="1"/>
          <p:nvPr/>
        </p:nvSpPr>
        <p:spPr>
          <a:xfrm>
            <a:off x="5819045" y="218674"/>
            <a:ext cx="17556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Analíses Clínicas</a:t>
            </a:r>
            <a:endParaRPr sz="1600">
              <a:solidFill>
                <a:schemeClr val="lt1"/>
              </a:solidFill>
              <a:latin typeface="Helvetica Neue"/>
              <a:ea typeface="Helvetica Neue"/>
              <a:cs typeface="Helvetica Neue"/>
              <a:sym typeface="Helvetica Neue"/>
            </a:endParaRPr>
          </a:p>
        </p:txBody>
      </p:sp>
      <p:pic>
        <p:nvPicPr>
          <p:cNvPr descr="Lupa com preenchimento sólido" id="129" name="Google Shape;129;p4"/>
          <p:cNvPicPr preferRelativeResize="0"/>
          <p:nvPr/>
        </p:nvPicPr>
        <p:blipFill rotWithShape="1">
          <a:blip r:embed="rId5">
            <a:alphaModFix/>
          </a:blip>
          <a:srcRect b="0" l="0" r="0" t="0"/>
          <a:stretch/>
        </p:blipFill>
        <p:spPr>
          <a:xfrm>
            <a:off x="9410700" y="211629"/>
            <a:ext cx="359833" cy="359833"/>
          </a:xfrm>
          <a:prstGeom prst="rect">
            <a:avLst/>
          </a:prstGeom>
          <a:noFill/>
          <a:ln>
            <a:noFill/>
          </a:ln>
        </p:spPr>
      </p:pic>
      <p:sp>
        <p:nvSpPr>
          <p:cNvPr id="130" name="Google Shape;130;p4"/>
          <p:cNvSpPr/>
          <p:nvPr/>
        </p:nvSpPr>
        <p:spPr>
          <a:xfrm>
            <a:off x="11332493" y="231362"/>
            <a:ext cx="327411" cy="327411"/>
          </a:xfrm>
          <a:prstGeom prst="roundRect">
            <a:avLst>
              <a:gd fmla="val 4372"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4"/>
          <p:cNvSpPr txBox="1"/>
          <p:nvPr/>
        </p:nvSpPr>
        <p:spPr>
          <a:xfrm>
            <a:off x="9787843" y="237724"/>
            <a:ext cx="10262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 Júlia</a:t>
            </a:r>
            <a:endParaRPr sz="1600">
              <a:solidFill>
                <a:schemeClr val="lt1"/>
              </a:solidFill>
              <a:latin typeface="Helvetica Neue"/>
              <a:ea typeface="Helvetica Neue"/>
              <a:cs typeface="Helvetica Neue"/>
              <a:sym typeface="Helvetica Neue"/>
            </a:endParaRPr>
          </a:p>
        </p:txBody>
      </p:sp>
      <p:pic>
        <p:nvPicPr>
          <p:cNvPr descr="Campainha com preenchimento sólido" id="132" name="Google Shape;132;p4"/>
          <p:cNvPicPr preferRelativeResize="0"/>
          <p:nvPr/>
        </p:nvPicPr>
        <p:blipFill rotWithShape="1">
          <a:blip r:embed="rId6">
            <a:alphaModFix/>
          </a:blip>
          <a:srcRect b="0" l="0" r="0" t="0"/>
          <a:stretch/>
        </p:blipFill>
        <p:spPr>
          <a:xfrm>
            <a:off x="10761780" y="180711"/>
            <a:ext cx="428711" cy="428711"/>
          </a:xfrm>
          <a:prstGeom prst="rect">
            <a:avLst/>
          </a:prstGeom>
          <a:noFill/>
          <a:ln>
            <a:noFill/>
          </a:ln>
        </p:spPr>
      </p:pic>
      <p:sp>
        <p:nvSpPr>
          <p:cNvPr descr="Papel de Parede e Adesivos | Filtrado por Mais Vendidos" id="133" name="Google Shape;13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800">
        <p14:flythrough dir="out"/>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Interface gráfica do usuário, Site&#10;&#10;Descrição gerada automaticamente" id="138" name="Google Shape;138;p5"/>
          <p:cNvPicPr preferRelativeResize="0"/>
          <p:nvPr/>
        </p:nvPicPr>
        <p:blipFill rotWithShape="1">
          <a:blip r:embed="rId3">
            <a:alphaModFix/>
          </a:blip>
          <a:srcRect b="0" l="0" r="0" t="0"/>
          <a:stretch/>
        </p:blipFill>
        <p:spPr>
          <a:xfrm>
            <a:off x="0" y="35477"/>
            <a:ext cx="12191999" cy="6787046"/>
          </a:xfrm>
          <a:prstGeom prst="rect">
            <a:avLst/>
          </a:prstGeom>
          <a:noFill/>
          <a:ln>
            <a:noFill/>
          </a:ln>
        </p:spPr>
      </p:pic>
      <p:pic>
        <p:nvPicPr>
          <p:cNvPr descr="Uma imagem contendo escuro, homem, nuvens, ar&#10;&#10;Descrição gerada automaticamente" id="139" name="Google Shape;139;p5"/>
          <p:cNvPicPr preferRelativeResize="0"/>
          <p:nvPr/>
        </p:nvPicPr>
        <p:blipFill rotWithShape="1">
          <a:blip r:embed="rId4">
            <a:alphaModFix/>
          </a:blip>
          <a:srcRect b="0" l="0" r="0" t="0"/>
          <a:stretch/>
        </p:blipFill>
        <p:spPr>
          <a:xfrm>
            <a:off x="0" y="35477"/>
            <a:ext cx="12192000" cy="6858000"/>
          </a:xfrm>
          <a:prstGeom prst="rect">
            <a:avLst/>
          </a:prstGeom>
          <a:noFill/>
          <a:ln>
            <a:noFill/>
          </a:ln>
        </p:spPr>
      </p:pic>
      <p:grpSp>
        <p:nvGrpSpPr>
          <p:cNvPr id="140" name="Google Shape;140;p5"/>
          <p:cNvGrpSpPr/>
          <p:nvPr/>
        </p:nvGrpSpPr>
        <p:grpSpPr>
          <a:xfrm>
            <a:off x="463746" y="4045546"/>
            <a:ext cx="1321057" cy="388002"/>
            <a:chOff x="887506" y="4263454"/>
            <a:chExt cx="961465" cy="282388"/>
          </a:xfrm>
        </p:grpSpPr>
        <p:sp>
          <p:nvSpPr>
            <p:cNvPr id="141" name="Google Shape;141;p5"/>
            <p:cNvSpPr/>
            <p:nvPr/>
          </p:nvSpPr>
          <p:spPr>
            <a:xfrm>
              <a:off x="887506" y="4263454"/>
              <a:ext cx="961465" cy="282388"/>
            </a:xfrm>
            <a:prstGeom prst="roundRect">
              <a:avLst>
                <a:gd fmla="val 11906" name="adj"/>
              </a:avLst>
            </a:prstGeom>
            <a:solidFill>
              <a:srgbClr val="FFFF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400">
                  <a:solidFill>
                    <a:schemeClr val="dk1"/>
                  </a:solidFill>
                  <a:latin typeface="Helvetica Neue"/>
                  <a:ea typeface="Helvetica Neue"/>
                  <a:cs typeface="Helvetica Neue"/>
                  <a:sym typeface="Helvetica Neue"/>
                </a:rPr>
                <a:t>     Assistir</a:t>
              </a:r>
              <a:endParaRPr b="1" sz="3200">
                <a:solidFill>
                  <a:schemeClr val="dk1"/>
                </a:solidFill>
                <a:latin typeface="Helvetica Neue"/>
                <a:ea typeface="Helvetica Neue"/>
                <a:cs typeface="Helvetica Neue"/>
                <a:sym typeface="Helvetica Neue"/>
              </a:endParaRPr>
            </a:p>
          </p:txBody>
        </p:sp>
        <p:sp>
          <p:nvSpPr>
            <p:cNvPr id="142" name="Google Shape;142;p5"/>
            <p:cNvSpPr/>
            <p:nvPr/>
          </p:nvSpPr>
          <p:spPr>
            <a:xfrm rot="5400000">
              <a:off x="1021564" y="4330886"/>
              <a:ext cx="126000" cy="144000"/>
            </a:xfrm>
            <a:prstGeom prst="triangle">
              <a:avLst>
                <a:gd fmla="val 5000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43" name="Google Shape;143;p5"/>
          <p:cNvGrpSpPr/>
          <p:nvPr/>
        </p:nvGrpSpPr>
        <p:grpSpPr>
          <a:xfrm>
            <a:off x="1888589" y="4077631"/>
            <a:ext cx="1945473" cy="312591"/>
            <a:chOff x="5686963" y="4920110"/>
            <a:chExt cx="1563400" cy="251201"/>
          </a:xfrm>
        </p:grpSpPr>
        <p:sp>
          <p:nvSpPr>
            <p:cNvPr id="144" name="Google Shape;144;p5"/>
            <p:cNvSpPr/>
            <p:nvPr/>
          </p:nvSpPr>
          <p:spPr>
            <a:xfrm>
              <a:off x="5686963" y="4920110"/>
              <a:ext cx="1563400" cy="251201"/>
            </a:xfrm>
            <a:prstGeom prst="roundRect">
              <a:avLst>
                <a:gd fmla="val 11906" name="adj"/>
              </a:avLst>
            </a:prstGeom>
            <a:solidFill>
              <a:srgbClr val="7474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000">
                  <a:solidFill>
                    <a:schemeClr val="dk1"/>
                  </a:solidFill>
                  <a:latin typeface="Helvetica Neue"/>
                  <a:ea typeface="Helvetica Neue"/>
                  <a:cs typeface="Helvetica Neue"/>
                  <a:sym typeface="Helvetica Neue"/>
                </a:rPr>
                <a:t>       </a:t>
              </a:r>
              <a:r>
                <a:rPr b="1" lang="pt-BR" sz="1000">
                  <a:solidFill>
                    <a:schemeClr val="lt1"/>
                  </a:solidFill>
                  <a:latin typeface="Helvetica Neue"/>
                  <a:ea typeface="Helvetica Neue"/>
                  <a:cs typeface="Helvetica Neue"/>
                  <a:sym typeface="Helvetica Neue"/>
                </a:rPr>
                <a:t>Mais informações</a:t>
              </a:r>
              <a:endParaRPr b="1" sz="1800">
                <a:solidFill>
                  <a:schemeClr val="lt1"/>
                </a:solidFill>
                <a:latin typeface="Helvetica Neue"/>
                <a:ea typeface="Helvetica Neue"/>
                <a:cs typeface="Helvetica Neue"/>
                <a:sym typeface="Helvetica Neue"/>
              </a:endParaRPr>
            </a:p>
          </p:txBody>
        </p:sp>
        <p:pic>
          <p:nvPicPr>
            <p:cNvPr descr="Forma&#10;&#10;Descrição gerada automaticamente com confiança baixa" id="145" name="Google Shape;145;p5"/>
            <p:cNvPicPr preferRelativeResize="0"/>
            <p:nvPr/>
          </p:nvPicPr>
          <p:blipFill rotWithShape="1">
            <a:blip r:embed="rId5">
              <a:alphaModFix/>
            </a:blip>
            <a:srcRect b="0" l="0" r="0" t="0"/>
            <a:stretch/>
          </p:blipFill>
          <p:spPr>
            <a:xfrm>
              <a:off x="5843394" y="4952637"/>
              <a:ext cx="180000" cy="180000"/>
            </a:xfrm>
            <a:prstGeom prst="rect">
              <a:avLst/>
            </a:prstGeom>
            <a:noFill/>
            <a:ln>
              <a:noFill/>
            </a:ln>
          </p:spPr>
        </p:pic>
      </p:grpSp>
      <p:sp>
        <p:nvSpPr>
          <p:cNvPr id="146" name="Google Shape;146;p5"/>
          <p:cNvSpPr txBox="1"/>
          <p:nvPr/>
        </p:nvSpPr>
        <p:spPr>
          <a:xfrm>
            <a:off x="527914" y="1333663"/>
            <a:ext cx="631294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8000">
                <a:solidFill>
                  <a:schemeClr val="lt1"/>
                </a:solidFill>
                <a:latin typeface="Bebas Neue"/>
                <a:ea typeface="Bebas Neue"/>
                <a:cs typeface="Bebas Neue"/>
                <a:sym typeface="Bebas Neue"/>
              </a:rPr>
              <a:t>MITOLOGIA NÓRDICA</a:t>
            </a:r>
            <a:endParaRPr b="1" sz="8000">
              <a:solidFill>
                <a:schemeClr val="lt1"/>
              </a:solidFill>
              <a:latin typeface="Bebas Neue"/>
              <a:ea typeface="Bebas Neue"/>
              <a:cs typeface="Bebas Neue"/>
              <a:sym typeface="Bebas Neue"/>
            </a:endParaRPr>
          </a:p>
        </p:txBody>
      </p:sp>
      <p:sp>
        <p:nvSpPr>
          <p:cNvPr id="147" name="Google Shape;147;p5"/>
          <p:cNvSpPr txBox="1"/>
          <p:nvPr/>
        </p:nvSpPr>
        <p:spPr>
          <a:xfrm>
            <a:off x="534482" y="2516346"/>
            <a:ext cx="4653686"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rgbClr val="FFFFFE"/>
                </a:solidFill>
                <a:latin typeface="Helvetica Neue"/>
                <a:ea typeface="Helvetica Neue"/>
                <a:cs typeface="Helvetica Neue"/>
                <a:sym typeface="Helvetica Neue"/>
              </a:rPr>
              <a:t>Lorem ipsum dolor sit amet, consectetuer adipiscing elit. Maecenas porttitor congue massa. Fusce posuere, magna sed pulvinar ultricies, purus lectus malesuada libero, sit amet commodo magna eros quis urna.</a:t>
            </a:r>
            <a:endParaRPr/>
          </a:p>
          <a:p>
            <a:pPr indent="0" lvl="0" marL="0" marR="0" rtl="0" algn="l">
              <a:spcBef>
                <a:spcPts val="0"/>
              </a:spcBef>
              <a:spcAft>
                <a:spcPts val="0"/>
              </a:spcAft>
              <a:buNone/>
            </a:pPr>
            <a:r>
              <a:t/>
            </a:r>
            <a:endParaRPr b="1" sz="1600">
              <a:solidFill>
                <a:schemeClr val="dk1"/>
              </a:solidFill>
              <a:latin typeface="Helvetica Neue"/>
              <a:ea typeface="Helvetica Neue"/>
              <a:cs typeface="Helvetica Neue"/>
              <a:sym typeface="Helvetica Neue"/>
            </a:endParaRPr>
          </a:p>
        </p:txBody>
      </p:sp>
      <p:sp>
        <p:nvSpPr>
          <p:cNvPr id="148" name="Google Shape;148;p5"/>
          <p:cNvSpPr/>
          <p:nvPr/>
        </p:nvSpPr>
        <p:spPr>
          <a:xfrm>
            <a:off x="0" y="-682944"/>
            <a:ext cx="12192000" cy="80277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5"/>
          <p:cNvSpPr/>
          <p:nvPr/>
        </p:nvSpPr>
        <p:spPr>
          <a:xfrm>
            <a:off x="272716" y="251121"/>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150" name="Google Shape;150;p5"/>
          <p:cNvSpPr txBox="1"/>
          <p:nvPr/>
        </p:nvSpPr>
        <p:spPr>
          <a:xfrm>
            <a:off x="1890712" y="247249"/>
            <a:ext cx="1248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03/11-05/11</a:t>
            </a:r>
            <a:endParaRPr sz="1600">
              <a:solidFill>
                <a:schemeClr val="lt1"/>
              </a:solidFill>
              <a:latin typeface="Helvetica Neue"/>
              <a:ea typeface="Helvetica Neue"/>
              <a:cs typeface="Helvetica Neue"/>
              <a:sym typeface="Helvetica Neue"/>
            </a:endParaRPr>
          </a:p>
        </p:txBody>
      </p:sp>
      <p:sp>
        <p:nvSpPr>
          <p:cNvPr id="151" name="Google Shape;151;p5"/>
          <p:cNvSpPr txBox="1"/>
          <p:nvPr/>
        </p:nvSpPr>
        <p:spPr>
          <a:xfrm>
            <a:off x="3989001" y="261537"/>
            <a:ext cx="6399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2232</a:t>
            </a:r>
            <a:endParaRPr sz="1600">
              <a:solidFill>
                <a:schemeClr val="lt1"/>
              </a:solidFill>
              <a:latin typeface="Helvetica Neue"/>
              <a:ea typeface="Helvetica Neue"/>
              <a:cs typeface="Helvetica Neue"/>
              <a:sym typeface="Helvetica Neue"/>
            </a:endParaRPr>
          </a:p>
        </p:txBody>
      </p:sp>
      <p:sp>
        <p:nvSpPr>
          <p:cNvPr id="152" name="Google Shape;152;p5"/>
          <p:cNvSpPr txBox="1"/>
          <p:nvPr/>
        </p:nvSpPr>
        <p:spPr>
          <a:xfrm>
            <a:off x="5819045" y="218674"/>
            <a:ext cx="17556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Analíses Clínicas</a:t>
            </a:r>
            <a:endParaRPr sz="1600">
              <a:solidFill>
                <a:schemeClr val="lt1"/>
              </a:solidFill>
              <a:latin typeface="Helvetica Neue"/>
              <a:ea typeface="Helvetica Neue"/>
              <a:cs typeface="Helvetica Neue"/>
              <a:sym typeface="Helvetica Neue"/>
            </a:endParaRPr>
          </a:p>
        </p:txBody>
      </p:sp>
      <p:pic>
        <p:nvPicPr>
          <p:cNvPr descr="Lupa com preenchimento sólido" id="153" name="Google Shape;153;p5"/>
          <p:cNvPicPr preferRelativeResize="0"/>
          <p:nvPr/>
        </p:nvPicPr>
        <p:blipFill rotWithShape="1">
          <a:blip r:embed="rId6">
            <a:alphaModFix/>
          </a:blip>
          <a:srcRect b="0" l="0" r="0" t="0"/>
          <a:stretch/>
        </p:blipFill>
        <p:spPr>
          <a:xfrm>
            <a:off x="9410700" y="211629"/>
            <a:ext cx="359833" cy="359833"/>
          </a:xfrm>
          <a:prstGeom prst="rect">
            <a:avLst/>
          </a:prstGeom>
          <a:noFill/>
          <a:ln>
            <a:noFill/>
          </a:ln>
        </p:spPr>
      </p:pic>
      <p:sp>
        <p:nvSpPr>
          <p:cNvPr id="154" name="Google Shape;154;p5"/>
          <p:cNvSpPr/>
          <p:nvPr/>
        </p:nvSpPr>
        <p:spPr>
          <a:xfrm>
            <a:off x="11332493" y="231362"/>
            <a:ext cx="327411" cy="327411"/>
          </a:xfrm>
          <a:prstGeom prst="roundRect">
            <a:avLst>
              <a:gd fmla="val 4372"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5"/>
          <p:cNvSpPr txBox="1"/>
          <p:nvPr/>
        </p:nvSpPr>
        <p:spPr>
          <a:xfrm>
            <a:off x="9912534" y="237724"/>
            <a:ext cx="10262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 Júlia</a:t>
            </a:r>
            <a:endParaRPr sz="1600">
              <a:solidFill>
                <a:schemeClr val="lt1"/>
              </a:solidFill>
              <a:latin typeface="Helvetica Neue"/>
              <a:ea typeface="Helvetica Neue"/>
              <a:cs typeface="Helvetica Neue"/>
              <a:sym typeface="Helvetica Neue"/>
            </a:endParaRPr>
          </a:p>
        </p:txBody>
      </p:sp>
      <p:pic>
        <p:nvPicPr>
          <p:cNvPr descr="Campainha com preenchimento sólido" id="156" name="Google Shape;156;p5"/>
          <p:cNvPicPr preferRelativeResize="0"/>
          <p:nvPr/>
        </p:nvPicPr>
        <p:blipFill rotWithShape="1">
          <a:blip r:embed="rId7">
            <a:alphaModFix/>
          </a:blip>
          <a:srcRect b="0" l="0" r="0" t="0"/>
          <a:stretch/>
        </p:blipFill>
        <p:spPr>
          <a:xfrm>
            <a:off x="10761780" y="180711"/>
            <a:ext cx="428711" cy="428711"/>
          </a:xfrm>
          <a:prstGeom prst="rect">
            <a:avLst/>
          </a:prstGeom>
          <a:noFill/>
          <a:ln>
            <a:noFill/>
          </a:ln>
        </p:spPr>
      </p:pic>
      <p:sp>
        <p:nvSpPr>
          <p:cNvPr id="157" name="Google Shape;157;p5"/>
          <p:cNvSpPr txBox="1"/>
          <p:nvPr/>
        </p:nvSpPr>
        <p:spPr>
          <a:xfrm>
            <a:off x="305231" y="1125325"/>
            <a:ext cx="4883100" cy="53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900">
                <a:solidFill>
                  <a:schemeClr val="lt1"/>
                </a:solidFill>
                <a:latin typeface="Helvetica Neue"/>
                <a:ea typeface="Helvetica Neue"/>
                <a:cs typeface="Helvetica Neue"/>
                <a:sym typeface="Helvetica Neue"/>
              </a:rPr>
              <a:t>Sintomas da Dengue</a:t>
            </a:r>
            <a:endParaRPr b="1" sz="2900">
              <a:solidFill>
                <a:schemeClr val="lt1"/>
              </a:solidFill>
              <a:latin typeface="Helvetica Neue"/>
              <a:ea typeface="Helvetica Neue"/>
              <a:cs typeface="Helvetica Neue"/>
              <a:sym typeface="Helvetica Neue"/>
            </a:endParaRPr>
          </a:p>
        </p:txBody>
      </p:sp>
      <p:pic>
        <p:nvPicPr>
          <p:cNvPr descr="Uma imagem contendo ao ar livre, cachorro, homem, segurando&#10;&#10;Descrição gerada automaticamente" id="158" name="Google Shape;158;p5"/>
          <p:cNvPicPr preferRelativeResize="0"/>
          <p:nvPr/>
        </p:nvPicPr>
        <p:blipFill rotWithShape="1">
          <a:blip r:embed="rId8">
            <a:alphaModFix/>
          </a:blip>
          <a:srcRect b="0" l="0" r="0" t="0"/>
          <a:stretch/>
        </p:blipFill>
        <p:spPr>
          <a:xfrm>
            <a:off x="15165859" y="1941597"/>
            <a:ext cx="2500564" cy="3967269"/>
          </a:xfrm>
          <a:prstGeom prst="rect">
            <a:avLst/>
          </a:prstGeom>
          <a:noFill/>
          <a:ln>
            <a:noFill/>
          </a:ln>
        </p:spPr>
      </p:pic>
      <p:pic>
        <p:nvPicPr>
          <p:cNvPr descr="Uma imagem contendo andando de, água, jovem, homem&#10;&#10;Descrição gerada automaticamente" id="159" name="Google Shape;159;p5"/>
          <p:cNvPicPr preferRelativeResize="0"/>
          <p:nvPr/>
        </p:nvPicPr>
        <p:blipFill rotWithShape="1">
          <a:blip r:embed="rId9">
            <a:alphaModFix/>
          </a:blip>
          <a:srcRect b="0" l="0" r="0" t="-477"/>
          <a:stretch/>
        </p:blipFill>
        <p:spPr>
          <a:xfrm>
            <a:off x="17737511" y="1941596"/>
            <a:ext cx="2500562" cy="3967267"/>
          </a:xfrm>
          <a:prstGeom prst="rect">
            <a:avLst/>
          </a:prstGeom>
          <a:noFill/>
          <a:ln>
            <a:noFill/>
          </a:ln>
        </p:spPr>
      </p:pic>
      <p:pic>
        <p:nvPicPr>
          <p:cNvPr descr="Texto, Site&#10;&#10;Descrição gerada automaticamente com confiança média" id="160" name="Google Shape;160;p5"/>
          <p:cNvPicPr preferRelativeResize="0"/>
          <p:nvPr/>
        </p:nvPicPr>
        <p:blipFill rotWithShape="1">
          <a:blip r:embed="rId10">
            <a:alphaModFix/>
          </a:blip>
          <a:srcRect b="-48" l="0" r="0" t="0"/>
          <a:stretch/>
        </p:blipFill>
        <p:spPr>
          <a:xfrm>
            <a:off x="20309161" y="1941596"/>
            <a:ext cx="2500562" cy="3967269"/>
          </a:xfrm>
          <a:prstGeom prst="rect">
            <a:avLst/>
          </a:prstGeom>
          <a:noFill/>
          <a:ln>
            <a:noFill/>
          </a:ln>
        </p:spPr>
      </p:pic>
      <p:sp>
        <p:nvSpPr>
          <p:cNvPr id="161" name="Google Shape;161;p5"/>
          <p:cNvSpPr/>
          <p:nvPr/>
        </p:nvSpPr>
        <p:spPr>
          <a:xfrm>
            <a:off x="0" y="97795"/>
            <a:ext cx="223138" cy="2616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pt-BR" sz="11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62" name="Google Shape;162;p5"/>
          <p:cNvSpPr txBox="1"/>
          <p:nvPr/>
        </p:nvSpPr>
        <p:spPr>
          <a:xfrm>
            <a:off x="285750" y="1671638"/>
            <a:ext cx="65295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Febre alta &gt; 38.5ºC.</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Dores musculares intensas.</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Dor ao movimentar os olhos.</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Mal estar.</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Falta de apetite.</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Dor de cabeça.</a:t>
            </a:r>
            <a:endParaRPr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t>
            </a:r>
            <a:r>
              <a:rPr b="1" lang="pt-BR" sz="2000">
                <a:solidFill>
                  <a:schemeClr val="lt1"/>
                </a:solidFill>
                <a:latin typeface="Helvetica Neue"/>
                <a:ea typeface="Helvetica Neue"/>
                <a:cs typeface="Helvetica Neue"/>
                <a:sym typeface="Helvetica Neue"/>
              </a:rPr>
              <a:t>Manchas vermelhas</a:t>
            </a:r>
            <a:endParaRPr sz="2000">
              <a:solidFill>
                <a:schemeClr val="lt1"/>
              </a:solidFill>
              <a:latin typeface="Helvetica Neue"/>
              <a:ea typeface="Helvetica Neue"/>
              <a:cs typeface="Helvetica Neue"/>
              <a:sym typeface="Helvetica Neue"/>
            </a:endParaRPr>
          </a:p>
        </p:txBody>
      </p:sp>
      <p:sp>
        <p:nvSpPr>
          <p:cNvPr id="163" name="Google Shape;163;p5"/>
          <p:cNvSpPr txBox="1"/>
          <p:nvPr/>
        </p:nvSpPr>
        <p:spPr>
          <a:xfrm>
            <a:off x="242888" y="3900488"/>
            <a:ext cx="6800700" cy="326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800">
                <a:solidFill>
                  <a:schemeClr val="dk1"/>
                </a:solidFill>
                <a:latin typeface="Helvetica Neue"/>
                <a:ea typeface="Helvetica Neue"/>
                <a:cs typeface="Helvetica Neue"/>
                <a:sym typeface="Helvetica Neue"/>
              </a:rPr>
              <a:t> </a:t>
            </a:r>
            <a:r>
              <a:rPr b="1" lang="pt-BR" sz="2800">
                <a:solidFill>
                  <a:schemeClr val="lt1"/>
                </a:solidFill>
                <a:latin typeface="Helvetica Neue"/>
                <a:ea typeface="Helvetica Neue"/>
                <a:cs typeface="Helvetica Neue"/>
                <a:sym typeface="Helvetica Neue"/>
              </a:rPr>
              <a:t>Sintomas mais graves</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 -Dor abdominal intensa e contínua, ou dor à palpação do abdome.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-Vômitos persistentes.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-Acumulação de líquidos (ascites, derrame pleural, derrame pericárdico).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-Sangramento de mucosa ou outra hemorragia.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-Aumento progressivo do hematócrito.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-Queda abrupta das plaquetas.</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rPr b="1" lang="pt-BR" sz="1800">
                <a:solidFill>
                  <a:schemeClr val="lt1"/>
                </a:solidFill>
                <a:latin typeface="Helvetica Neue"/>
                <a:ea typeface="Helvetica Neue"/>
                <a:cs typeface="Helvetica Neue"/>
                <a:sym typeface="Helvetica Neue"/>
              </a:rPr>
              <a:t> </a:t>
            </a:r>
            <a:endParaRPr b="1" sz="1800">
              <a:solidFill>
                <a:schemeClr val="lt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6"/>
          <p:cNvGrpSpPr/>
          <p:nvPr/>
        </p:nvGrpSpPr>
        <p:grpSpPr>
          <a:xfrm>
            <a:off x="463746" y="4045546"/>
            <a:ext cx="1321057" cy="388002"/>
            <a:chOff x="887506" y="4263454"/>
            <a:chExt cx="961465" cy="282388"/>
          </a:xfrm>
        </p:grpSpPr>
        <p:sp>
          <p:nvSpPr>
            <p:cNvPr id="169" name="Google Shape;169;p6"/>
            <p:cNvSpPr/>
            <p:nvPr/>
          </p:nvSpPr>
          <p:spPr>
            <a:xfrm>
              <a:off x="887506" y="4263454"/>
              <a:ext cx="961465" cy="282388"/>
            </a:xfrm>
            <a:prstGeom prst="roundRect">
              <a:avLst>
                <a:gd fmla="val 11906" name="adj"/>
              </a:avLst>
            </a:prstGeom>
            <a:solidFill>
              <a:srgbClr val="FFFF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400">
                  <a:solidFill>
                    <a:schemeClr val="dk1"/>
                  </a:solidFill>
                  <a:latin typeface="Helvetica Neue"/>
                  <a:ea typeface="Helvetica Neue"/>
                  <a:cs typeface="Helvetica Neue"/>
                  <a:sym typeface="Helvetica Neue"/>
                </a:rPr>
                <a:t>     Assistir</a:t>
              </a:r>
              <a:endParaRPr b="1" sz="3200">
                <a:solidFill>
                  <a:schemeClr val="dk1"/>
                </a:solidFill>
                <a:latin typeface="Helvetica Neue"/>
                <a:ea typeface="Helvetica Neue"/>
                <a:cs typeface="Helvetica Neue"/>
                <a:sym typeface="Helvetica Neue"/>
              </a:endParaRPr>
            </a:p>
          </p:txBody>
        </p:sp>
        <p:sp>
          <p:nvSpPr>
            <p:cNvPr id="170" name="Google Shape;170;p6"/>
            <p:cNvSpPr/>
            <p:nvPr/>
          </p:nvSpPr>
          <p:spPr>
            <a:xfrm rot="5400000">
              <a:off x="1021564" y="4330886"/>
              <a:ext cx="126000" cy="144000"/>
            </a:xfrm>
            <a:prstGeom prst="triangle">
              <a:avLst>
                <a:gd fmla="val 50000" name="adj"/>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1" name="Google Shape;171;p6"/>
          <p:cNvSpPr/>
          <p:nvPr/>
        </p:nvSpPr>
        <p:spPr>
          <a:xfrm>
            <a:off x="0" y="-655669"/>
            <a:ext cx="12192000" cy="8027593"/>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6"/>
          <p:cNvSpPr/>
          <p:nvPr/>
        </p:nvSpPr>
        <p:spPr>
          <a:xfrm>
            <a:off x="272716" y="251121"/>
            <a:ext cx="1311556" cy="336885"/>
          </a:xfrm>
          <a:prstGeom prst="rect">
            <a:avLst/>
          </a:prstGeom>
        </p:spPr>
        <p:txBody>
          <a:bodyPr>
            <a:prstTxWarp prst="textPlain"/>
          </a:bodyPr>
          <a:lstStyle/>
          <a:p>
            <a:pPr lvl="0" algn="l"/>
            <a:r>
              <a:rPr b="0" i="0">
                <a:ln>
                  <a:noFill/>
                </a:ln>
                <a:solidFill>
                  <a:srgbClr val="DA0C16"/>
                </a:solidFill>
                <a:latin typeface="Bebas Neue;700"/>
              </a:rPr>
              <a:t>Dengue</a:t>
            </a:r>
          </a:p>
        </p:txBody>
      </p:sp>
      <p:sp>
        <p:nvSpPr>
          <p:cNvPr id="173" name="Google Shape;173;p6"/>
          <p:cNvSpPr txBox="1"/>
          <p:nvPr/>
        </p:nvSpPr>
        <p:spPr>
          <a:xfrm>
            <a:off x="1898073" y="204819"/>
            <a:ext cx="1248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03/11-05/11</a:t>
            </a:r>
            <a:endParaRPr sz="1600">
              <a:solidFill>
                <a:schemeClr val="lt1"/>
              </a:solidFill>
              <a:latin typeface="Helvetica Neue"/>
              <a:ea typeface="Helvetica Neue"/>
              <a:cs typeface="Helvetica Neue"/>
              <a:sym typeface="Helvetica Neue"/>
            </a:endParaRPr>
          </a:p>
        </p:txBody>
      </p:sp>
      <p:sp>
        <p:nvSpPr>
          <p:cNvPr id="174" name="Google Shape;174;p6"/>
          <p:cNvSpPr txBox="1"/>
          <p:nvPr/>
        </p:nvSpPr>
        <p:spPr>
          <a:xfrm>
            <a:off x="3714941" y="190965"/>
            <a:ext cx="17556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Analíses Clínicas</a:t>
            </a:r>
            <a:endParaRPr sz="1600">
              <a:solidFill>
                <a:schemeClr val="lt1"/>
              </a:solidFill>
              <a:latin typeface="Helvetica Neue"/>
              <a:ea typeface="Helvetica Neue"/>
              <a:cs typeface="Helvetica Neue"/>
              <a:sym typeface="Helvetica Neue"/>
            </a:endParaRPr>
          </a:p>
        </p:txBody>
      </p:sp>
      <p:sp>
        <p:nvSpPr>
          <p:cNvPr id="175" name="Google Shape;175;p6"/>
          <p:cNvSpPr txBox="1"/>
          <p:nvPr/>
        </p:nvSpPr>
        <p:spPr>
          <a:xfrm>
            <a:off x="5819045" y="218674"/>
            <a:ext cx="6399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2232</a:t>
            </a:r>
            <a:endParaRPr sz="1600">
              <a:solidFill>
                <a:schemeClr val="lt1"/>
              </a:solidFill>
              <a:latin typeface="Helvetica Neue"/>
              <a:ea typeface="Helvetica Neue"/>
              <a:cs typeface="Helvetica Neue"/>
              <a:sym typeface="Helvetica Neue"/>
            </a:endParaRPr>
          </a:p>
        </p:txBody>
      </p:sp>
      <p:pic>
        <p:nvPicPr>
          <p:cNvPr descr="Lupa com preenchimento sólido" id="176" name="Google Shape;176;p6"/>
          <p:cNvPicPr preferRelativeResize="0"/>
          <p:nvPr/>
        </p:nvPicPr>
        <p:blipFill rotWithShape="1">
          <a:blip r:embed="rId3">
            <a:alphaModFix/>
          </a:blip>
          <a:srcRect b="0" l="0" r="0" t="0"/>
          <a:stretch/>
        </p:blipFill>
        <p:spPr>
          <a:xfrm>
            <a:off x="9410700" y="211629"/>
            <a:ext cx="359833" cy="359833"/>
          </a:xfrm>
          <a:prstGeom prst="rect">
            <a:avLst/>
          </a:prstGeom>
          <a:noFill/>
          <a:ln>
            <a:noFill/>
          </a:ln>
        </p:spPr>
      </p:pic>
      <p:sp>
        <p:nvSpPr>
          <p:cNvPr id="177" name="Google Shape;177;p6"/>
          <p:cNvSpPr/>
          <p:nvPr/>
        </p:nvSpPr>
        <p:spPr>
          <a:xfrm>
            <a:off x="11332493" y="231362"/>
            <a:ext cx="327411" cy="327411"/>
          </a:xfrm>
          <a:prstGeom prst="roundRect">
            <a:avLst>
              <a:gd fmla="val 4372"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6"/>
          <p:cNvSpPr txBox="1"/>
          <p:nvPr/>
        </p:nvSpPr>
        <p:spPr>
          <a:xfrm>
            <a:off x="9912534" y="237724"/>
            <a:ext cx="8675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Helvetica Neue"/>
                <a:ea typeface="Helvetica Neue"/>
                <a:cs typeface="Helvetica Neue"/>
                <a:sym typeface="Helvetica Neue"/>
              </a:rPr>
              <a:t>Rayssa</a:t>
            </a:r>
            <a:endParaRPr sz="1600">
              <a:solidFill>
                <a:schemeClr val="lt1"/>
              </a:solidFill>
              <a:latin typeface="Helvetica Neue"/>
              <a:ea typeface="Helvetica Neue"/>
              <a:cs typeface="Helvetica Neue"/>
              <a:sym typeface="Helvetica Neue"/>
            </a:endParaRPr>
          </a:p>
        </p:txBody>
      </p:sp>
      <p:pic>
        <p:nvPicPr>
          <p:cNvPr descr="Campainha com preenchimento sólido" id="179" name="Google Shape;179;p6"/>
          <p:cNvPicPr preferRelativeResize="0"/>
          <p:nvPr/>
        </p:nvPicPr>
        <p:blipFill rotWithShape="1">
          <a:blip r:embed="rId4">
            <a:alphaModFix/>
          </a:blip>
          <a:srcRect b="0" l="0" r="0" t="0"/>
          <a:stretch/>
        </p:blipFill>
        <p:spPr>
          <a:xfrm>
            <a:off x="10761780" y="180711"/>
            <a:ext cx="428711" cy="428711"/>
          </a:xfrm>
          <a:prstGeom prst="rect">
            <a:avLst/>
          </a:prstGeom>
          <a:noFill/>
          <a:ln>
            <a:noFill/>
          </a:ln>
        </p:spPr>
      </p:pic>
      <p:sp>
        <p:nvSpPr>
          <p:cNvPr id="180" name="Google Shape;180;p6"/>
          <p:cNvSpPr txBox="1"/>
          <p:nvPr/>
        </p:nvSpPr>
        <p:spPr>
          <a:xfrm>
            <a:off x="305214" y="1125333"/>
            <a:ext cx="36022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400">
                <a:solidFill>
                  <a:schemeClr val="lt1"/>
                </a:solidFill>
                <a:latin typeface="Helvetica Neue"/>
                <a:ea typeface="Helvetica Neue"/>
                <a:cs typeface="Helvetica Neue"/>
                <a:sym typeface="Helvetica Neue"/>
              </a:rPr>
              <a:t>Diagnóstico da Dengue</a:t>
            </a:r>
            <a:endParaRPr b="1" sz="2400">
              <a:solidFill>
                <a:schemeClr val="lt1"/>
              </a:solidFill>
              <a:latin typeface="Helvetica Neue"/>
              <a:ea typeface="Helvetica Neue"/>
              <a:cs typeface="Helvetica Neue"/>
              <a:sym typeface="Helvetica Neue"/>
            </a:endParaRPr>
          </a:p>
        </p:txBody>
      </p:sp>
      <p:sp>
        <p:nvSpPr>
          <p:cNvPr id="181" name="Google Shape;181;p6"/>
          <p:cNvSpPr txBox="1"/>
          <p:nvPr/>
        </p:nvSpPr>
        <p:spPr>
          <a:xfrm>
            <a:off x="519506" y="2124318"/>
            <a:ext cx="81465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O diagnóstico da dengue é clínico e feito por um médico. É confirmado com exames laboratoriais de sorologia, de biologia molecular e de isolamento viral, ou confirmado com teste rápido (usado para triagem).</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2000">
              <a:solidFill>
                <a:schemeClr val="dk1"/>
              </a:solidFill>
              <a:latin typeface="Helvetica Neue"/>
              <a:ea typeface="Helvetica Neue"/>
              <a:cs typeface="Helvetica Neue"/>
              <a:sym typeface="Helvetica Neue"/>
            </a:endParaRPr>
          </a:p>
        </p:txBody>
      </p:sp>
      <p:sp>
        <p:nvSpPr>
          <p:cNvPr id="182" name="Google Shape;182;p6"/>
          <p:cNvSpPr txBox="1"/>
          <p:nvPr/>
        </p:nvSpPr>
        <p:spPr>
          <a:xfrm>
            <a:off x="415636" y="3588327"/>
            <a:ext cx="8742300" cy="270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600">
                <a:solidFill>
                  <a:schemeClr val="lt1"/>
                </a:solidFill>
                <a:latin typeface="Helvetica Neue"/>
                <a:ea typeface="Helvetica Neue"/>
                <a:cs typeface="Helvetica Neue"/>
                <a:sym typeface="Helvetica Neue"/>
              </a:rPr>
              <a:t>Dengue tem cura?</a:t>
            </a:r>
            <a:r>
              <a:rPr b="1" lang="pt-BR" sz="2400">
                <a:solidFill>
                  <a:schemeClr val="lt1"/>
                </a:solidFill>
                <a:latin typeface="Helvetica Neue"/>
                <a:ea typeface="Helvetica Neue"/>
                <a:cs typeface="Helvetica Neue"/>
                <a:sym typeface="Helvetica Neue"/>
              </a:rPr>
              <a:t> </a:t>
            </a:r>
            <a:endParaRPr/>
          </a:p>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 dengue, na maioria dos casos, </a:t>
            </a:r>
            <a:r>
              <a:rPr b="1" lang="pt-BR" sz="2000">
                <a:solidFill>
                  <a:schemeClr val="lt1"/>
                </a:solidFill>
                <a:latin typeface="Helvetica Neue"/>
                <a:ea typeface="Helvetica Neue"/>
                <a:cs typeface="Helvetica Neue"/>
                <a:sym typeface="Helvetica Neue"/>
              </a:rPr>
              <a:t>têm</a:t>
            </a:r>
            <a:r>
              <a:rPr b="1" lang="pt-BR" sz="2000">
                <a:solidFill>
                  <a:schemeClr val="lt1"/>
                </a:solidFill>
                <a:latin typeface="Helvetica Neue"/>
                <a:ea typeface="Helvetica Neue"/>
                <a:cs typeface="Helvetica Neue"/>
                <a:sym typeface="Helvetica Neue"/>
              </a:rPr>
              <a:t> cura espontânea depois de 10 dias. A principal complicação é o choque hemorrágico, que é quando se perde cerca de 1 litro de sangue, o que faz com que o coração perca capacidade de bombear o sangue necessário para todo o corpo, levando a problemas graves em vários órgãos e colocando a vida da pessoa em risco</a:t>
            </a:r>
            <a:r>
              <a:rPr b="1" lang="pt-BR" sz="2000">
                <a:solidFill>
                  <a:schemeClr val="dk1"/>
                </a:solidFill>
                <a:latin typeface="Helvetica Neue"/>
                <a:ea typeface="Helvetica Neue"/>
                <a:cs typeface="Helvetica Neue"/>
                <a:sym typeface="Helvetica Neue"/>
              </a:rPr>
              <a:t>.</a:t>
            </a:r>
            <a:endParaRPr sz="20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240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6" name="Shape 186"/>
        <p:cNvGrpSpPr/>
        <p:nvPr/>
      </p:nvGrpSpPr>
      <p:grpSpPr>
        <a:xfrm>
          <a:off x="0" y="0"/>
          <a:ext cx="0" cy="0"/>
          <a:chOff x="0" y="0"/>
          <a:chExt cx="0" cy="0"/>
        </a:xfrm>
      </p:grpSpPr>
      <p:grpSp>
        <p:nvGrpSpPr>
          <p:cNvPr id="187" name="Google Shape;187;p7"/>
          <p:cNvGrpSpPr/>
          <p:nvPr/>
        </p:nvGrpSpPr>
        <p:grpSpPr>
          <a:xfrm>
            <a:off x="0" y="6279228"/>
            <a:ext cx="12191999" cy="564855"/>
            <a:chOff x="0" y="6175977"/>
            <a:chExt cx="12191999" cy="564855"/>
          </a:xfrm>
        </p:grpSpPr>
        <p:pic>
          <p:nvPicPr>
            <p:cNvPr id="188" name="Google Shape;188;p7"/>
            <p:cNvPicPr preferRelativeResize="0"/>
            <p:nvPr/>
          </p:nvPicPr>
          <p:blipFill rotWithShape="1">
            <a:blip r:embed="rId3">
              <a:alphaModFix/>
            </a:blip>
            <a:srcRect b="0" l="0" r="0" t="0"/>
            <a:stretch/>
          </p:blipFill>
          <p:spPr>
            <a:xfrm>
              <a:off x="0" y="6175977"/>
              <a:ext cx="12191999" cy="564855"/>
            </a:xfrm>
            <a:prstGeom prst="rect">
              <a:avLst/>
            </a:prstGeom>
            <a:noFill/>
            <a:ln>
              <a:noFill/>
            </a:ln>
          </p:spPr>
        </p:pic>
        <p:sp>
          <p:nvSpPr>
            <p:cNvPr id="189" name="Google Shape;189;p7"/>
            <p:cNvSpPr/>
            <p:nvPr/>
          </p:nvSpPr>
          <p:spPr>
            <a:xfrm>
              <a:off x="2804974" y="6343447"/>
              <a:ext cx="3705727" cy="3837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190" name="Google Shape;190;p7"/>
            <p:cNvSpPr txBox="1"/>
            <p:nvPr/>
          </p:nvSpPr>
          <p:spPr>
            <a:xfrm>
              <a:off x="3048719" y="6329788"/>
              <a:ext cx="37378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lt1"/>
                  </a:solidFill>
                  <a:latin typeface="Calibri"/>
                  <a:ea typeface="Calibri"/>
                  <a:cs typeface="Calibri"/>
                  <a:sym typeface="Calibri"/>
                </a:rPr>
                <a:t>Casos de Dengue-na região sudeste </a:t>
              </a:r>
              <a:endParaRPr sz="1800">
                <a:solidFill>
                  <a:srgbClr val="D8D8D8"/>
                </a:solidFill>
                <a:latin typeface="Calibri"/>
                <a:ea typeface="Calibri"/>
                <a:cs typeface="Calibri"/>
                <a:sym typeface="Calibri"/>
              </a:endParaRPr>
            </a:p>
          </p:txBody>
        </p:sp>
      </p:grpSp>
      <p:cxnSp>
        <p:nvCxnSpPr>
          <p:cNvPr id="191" name="Google Shape;191;p7"/>
          <p:cNvCxnSpPr/>
          <p:nvPr/>
        </p:nvCxnSpPr>
        <p:spPr>
          <a:xfrm rot="10800000">
            <a:off x="-84221" y="6279228"/>
            <a:ext cx="12360442" cy="0"/>
          </a:xfrm>
          <a:prstGeom prst="straightConnector1">
            <a:avLst/>
          </a:prstGeom>
          <a:noFill/>
          <a:ln cap="flat" cmpd="sng" w="76200">
            <a:solidFill>
              <a:srgbClr val="757070"/>
            </a:solidFill>
            <a:prstDash val="solid"/>
            <a:miter lim="800000"/>
            <a:headEnd len="sm" w="sm" type="none"/>
            <a:tailEnd len="sm" w="sm" type="none"/>
          </a:ln>
        </p:spPr>
      </p:cxnSp>
      <p:cxnSp>
        <p:nvCxnSpPr>
          <p:cNvPr id="192" name="Google Shape;192;p7"/>
          <p:cNvCxnSpPr/>
          <p:nvPr/>
        </p:nvCxnSpPr>
        <p:spPr>
          <a:xfrm rot="10800000">
            <a:off x="-84221" y="6279228"/>
            <a:ext cx="276726" cy="0"/>
          </a:xfrm>
          <a:prstGeom prst="straightConnector1">
            <a:avLst/>
          </a:prstGeom>
          <a:noFill/>
          <a:ln cap="flat" cmpd="sng" w="76200">
            <a:solidFill>
              <a:srgbClr val="E40913"/>
            </a:solidFill>
            <a:prstDash val="solid"/>
            <a:miter lim="800000"/>
            <a:headEnd len="med" w="med" type="oval"/>
            <a:tailEnd len="sm" w="sm" type="none"/>
          </a:ln>
        </p:spPr>
      </p:cxnSp>
      <p:sp>
        <p:nvSpPr>
          <p:cNvPr id="193" name="Google Shape;193;p7"/>
          <p:cNvSpPr txBox="1"/>
          <p:nvPr/>
        </p:nvSpPr>
        <p:spPr>
          <a:xfrm>
            <a:off x="3462600" y="0"/>
            <a:ext cx="729398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6600">
                <a:solidFill>
                  <a:schemeClr val="lt1"/>
                </a:solidFill>
                <a:latin typeface="Bebas Neue"/>
                <a:ea typeface="Bebas Neue"/>
                <a:cs typeface="Bebas Neue"/>
                <a:sym typeface="Bebas Neue"/>
              </a:rPr>
              <a:t>Casos </a:t>
            </a:r>
            <a:r>
              <a:rPr b="1" lang="pt-BR" sz="5500">
                <a:solidFill>
                  <a:schemeClr val="lt1"/>
                </a:solidFill>
                <a:latin typeface="Bebas Neue"/>
                <a:ea typeface="Bebas Neue"/>
                <a:cs typeface="Bebas Neue"/>
                <a:sym typeface="Bebas Neue"/>
              </a:rPr>
              <a:t>de</a:t>
            </a:r>
            <a:r>
              <a:rPr b="1" lang="pt-BR" sz="6600">
                <a:solidFill>
                  <a:schemeClr val="lt1"/>
                </a:solidFill>
                <a:latin typeface="Bebas Neue"/>
                <a:ea typeface="Bebas Neue"/>
                <a:cs typeface="Bebas Neue"/>
                <a:sym typeface="Bebas Neue"/>
              </a:rPr>
              <a:t> Dengue</a:t>
            </a:r>
            <a:endParaRPr b="1" sz="6600">
              <a:solidFill>
                <a:schemeClr val="lt1"/>
              </a:solidFill>
              <a:latin typeface="Bebas Neue"/>
              <a:ea typeface="Bebas Neue"/>
              <a:cs typeface="Bebas Neue"/>
              <a:sym typeface="Bebas Neue"/>
            </a:endParaRPr>
          </a:p>
        </p:txBody>
      </p:sp>
      <p:grpSp>
        <p:nvGrpSpPr>
          <p:cNvPr id="194" name="Google Shape;194;p7"/>
          <p:cNvGrpSpPr/>
          <p:nvPr/>
        </p:nvGrpSpPr>
        <p:grpSpPr>
          <a:xfrm>
            <a:off x="8973806" y="531945"/>
            <a:ext cx="3905235" cy="4707969"/>
            <a:chOff x="10134218" y="4336424"/>
            <a:chExt cx="670456" cy="808270"/>
          </a:xfrm>
        </p:grpSpPr>
        <p:sp>
          <p:nvSpPr>
            <p:cNvPr id="195" name="Google Shape;195;p7"/>
            <p:cNvSpPr/>
            <p:nvPr/>
          </p:nvSpPr>
          <p:spPr>
            <a:xfrm>
              <a:off x="10145057" y="4694107"/>
              <a:ext cx="630198" cy="450587"/>
            </a:xfrm>
            <a:custGeom>
              <a:rect b="b" l="l" r="r" t="t"/>
              <a:pathLst>
                <a:path extrusionOk="0" h="347" w="485">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solidFill>
              <a:srgbClr val="D8D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96" name="Google Shape;196;p7"/>
            <p:cNvSpPr/>
            <p:nvPr/>
          </p:nvSpPr>
          <p:spPr>
            <a:xfrm>
              <a:off x="10378865" y="4336424"/>
              <a:ext cx="425809" cy="413425"/>
            </a:xfrm>
            <a:custGeom>
              <a:rect b="b" l="l" r="r" t="t"/>
              <a:pathLst>
                <a:path extrusionOk="0" h="318" w="327">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solidFill>
              <a:srgbClr val="D8D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97" name="Google Shape;197;p7"/>
            <p:cNvSpPr/>
            <p:nvPr/>
          </p:nvSpPr>
          <p:spPr>
            <a:xfrm>
              <a:off x="10134218" y="4751397"/>
              <a:ext cx="71226" cy="85163"/>
            </a:xfrm>
            <a:custGeom>
              <a:rect b="b" l="l" r="r" t="t"/>
              <a:pathLst>
                <a:path extrusionOk="0" h="65" w="5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solidFill>
              <a:srgbClr val="D8D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sp>
          <p:nvSpPr>
            <p:cNvPr id="198" name="Google Shape;198;p7"/>
            <p:cNvSpPr/>
            <p:nvPr/>
          </p:nvSpPr>
          <p:spPr>
            <a:xfrm>
              <a:off x="10189960" y="4670880"/>
              <a:ext cx="136259" cy="198196"/>
            </a:xfrm>
            <a:custGeom>
              <a:rect b="b" l="l" r="r" t="t"/>
              <a:pathLst>
                <a:path extrusionOk="0" h="152" w="105">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solidFill>
              <a:srgbClr val="D8D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sp>
        <p:nvSpPr>
          <p:cNvPr id="199" name="Google Shape;199;p7"/>
          <p:cNvSpPr txBox="1"/>
          <p:nvPr/>
        </p:nvSpPr>
        <p:spPr>
          <a:xfrm>
            <a:off x="6296000" y="1333198"/>
            <a:ext cx="48291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  Observando os gráficos do Brasil, podemos analisar que, principalmente a região sudeste, tiveram uma crescente onda de casos (especialmente nos anos de 2015 e 2019). </a:t>
            </a:r>
            <a:endParaRPr b="1" sz="2000">
              <a:solidFill>
                <a:schemeClr val="lt1"/>
              </a:solidFill>
              <a:latin typeface="Helvetica Neue"/>
              <a:ea typeface="Helvetica Neue"/>
              <a:cs typeface="Helvetica Neue"/>
              <a:sym typeface="Helvetica Neue"/>
            </a:endParaRPr>
          </a:p>
        </p:txBody>
      </p:sp>
      <p:sp>
        <p:nvSpPr>
          <p:cNvPr descr="blob:https://web.whatsapp.com/6557d106-c65b-4111-9100-2155399448e4" id="200" name="Google Shape;200;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asos de Dengue em todos os estados do Brasil.png" id="201" name="Google Shape;201;p7"/>
          <p:cNvPicPr preferRelativeResize="0"/>
          <p:nvPr/>
        </p:nvPicPr>
        <p:blipFill rotWithShape="1">
          <a:blip r:embed="rId4">
            <a:alphaModFix/>
          </a:blip>
          <a:srcRect b="0" l="0" r="0" t="0"/>
          <a:stretch/>
        </p:blipFill>
        <p:spPr>
          <a:xfrm>
            <a:off x="242888" y="1162050"/>
            <a:ext cx="5715000" cy="3533775"/>
          </a:xfrm>
          <a:prstGeom prst="rect">
            <a:avLst/>
          </a:prstGeom>
          <a:noFill/>
          <a:ln>
            <a:noFill/>
          </a:ln>
        </p:spPr>
      </p:pic>
    </p:spTree>
  </p:cSld>
  <p:clrMapOvr>
    <a:masterClrMapping/>
  </p:clrMapOvr>
  <mc:AlternateContent>
    <mc:Choice Requires="p14">
      <p:transition spd="slow" p14:dur="800">
        <p14:flythrough dir="ou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5" name="Shape 205"/>
        <p:cNvGrpSpPr/>
        <p:nvPr/>
      </p:nvGrpSpPr>
      <p:grpSpPr>
        <a:xfrm>
          <a:off x="0" y="0"/>
          <a:ext cx="0" cy="0"/>
          <a:chOff x="0" y="0"/>
          <a:chExt cx="0" cy="0"/>
        </a:xfrm>
      </p:grpSpPr>
      <p:grpSp>
        <p:nvGrpSpPr>
          <p:cNvPr id="206" name="Google Shape;206;p8"/>
          <p:cNvGrpSpPr/>
          <p:nvPr/>
        </p:nvGrpSpPr>
        <p:grpSpPr>
          <a:xfrm>
            <a:off x="0" y="6269083"/>
            <a:ext cx="12210048" cy="564854"/>
            <a:chOff x="0" y="6175977"/>
            <a:chExt cx="12191999" cy="564855"/>
          </a:xfrm>
        </p:grpSpPr>
        <p:pic>
          <p:nvPicPr>
            <p:cNvPr id="207" name="Google Shape;207;p8"/>
            <p:cNvPicPr preferRelativeResize="0"/>
            <p:nvPr/>
          </p:nvPicPr>
          <p:blipFill rotWithShape="1">
            <a:blip r:embed="rId3">
              <a:alphaModFix/>
            </a:blip>
            <a:srcRect b="0" l="0" r="0" t="0"/>
            <a:stretch/>
          </p:blipFill>
          <p:spPr>
            <a:xfrm>
              <a:off x="0" y="6175977"/>
              <a:ext cx="12191999" cy="564855"/>
            </a:xfrm>
            <a:prstGeom prst="rect">
              <a:avLst/>
            </a:prstGeom>
            <a:noFill/>
            <a:ln>
              <a:noFill/>
            </a:ln>
          </p:spPr>
        </p:pic>
        <p:sp>
          <p:nvSpPr>
            <p:cNvPr id="208" name="Google Shape;208;p8"/>
            <p:cNvSpPr/>
            <p:nvPr/>
          </p:nvSpPr>
          <p:spPr>
            <a:xfrm>
              <a:off x="2804974" y="6343447"/>
              <a:ext cx="3705727" cy="3837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8"/>
            <p:cNvSpPr txBox="1"/>
            <p:nvPr/>
          </p:nvSpPr>
          <p:spPr>
            <a:xfrm>
              <a:off x="3048719" y="6329785"/>
              <a:ext cx="32596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rgbClr val="D8D8D8"/>
                  </a:solidFill>
                  <a:latin typeface="Calibri"/>
                  <a:ea typeface="Calibri"/>
                  <a:cs typeface="Calibri"/>
                  <a:sym typeface="Calibri"/>
                </a:rPr>
                <a:t>Casos-na Região Sudeste</a:t>
              </a:r>
              <a:endParaRPr sz="1800">
                <a:solidFill>
                  <a:srgbClr val="D8D8D8"/>
                </a:solidFill>
                <a:latin typeface="Calibri"/>
                <a:ea typeface="Calibri"/>
                <a:cs typeface="Calibri"/>
                <a:sym typeface="Calibri"/>
              </a:endParaRPr>
            </a:p>
          </p:txBody>
        </p:sp>
      </p:grpSp>
      <p:cxnSp>
        <p:nvCxnSpPr>
          <p:cNvPr id="210" name="Google Shape;210;p8"/>
          <p:cNvCxnSpPr/>
          <p:nvPr/>
        </p:nvCxnSpPr>
        <p:spPr>
          <a:xfrm rot="10800000">
            <a:off x="-42110" y="6293145"/>
            <a:ext cx="12360442" cy="0"/>
          </a:xfrm>
          <a:prstGeom prst="straightConnector1">
            <a:avLst/>
          </a:prstGeom>
          <a:noFill/>
          <a:ln cap="flat" cmpd="sng" w="76200">
            <a:solidFill>
              <a:srgbClr val="757070"/>
            </a:solidFill>
            <a:prstDash val="solid"/>
            <a:miter lim="800000"/>
            <a:headEnd len="sm" w="sm" type="none"/>
            <a:tailEnd len="sm" w="sm" type="none"/>
          </a:ln>
        </p:spPr>
      </p:cxnSp>
      <p:cxnSp>
        <p:nvCxnSpPr>
          <p:cNvPr id="211" name="Google Shape;211;p8"/>
          <p:cNvCxnSpPr/>
          <p:nvPr/>
        </p:nvCxnSpPr>
        <p:spPr>
          <a:xfrm rot="10800000">
            <a:off x="-42110" y="6293145"/>
            <a:ext cx="4271210" cy="0"/>
          </a:xfrm>
          <a:prstGeom prst="straightConnector1">
            <a:avLst/>
          </a:prstGeom>
          <a:noFill/>
          <a:ln cap="flat" cmpd="sng" w="76200">
            <a:solidFill>
              <a:srgbClr val="E40913"/>
            </a:solidFill>
            <a:prstDash val="solid"/>
            <a:miter lim="800000"/>
            <a:headEnd len="med" w="med" type="oval"/>
            <a:tailEnd len="sm" w="sm" type="none"/>
          </a:ln>
        </p:spPr>
      </p:cxnSp>
      <p:sp>
        <p:nvSpPr>
          <p:cNvPr id="212" name="Google Shape;212;p8"/>
          <p:cNvSpPr txBox="1"/>
          <p:nvPr/>
        </p:nvSpPr>
        <p:spPr>
          <a:xfrm>
            <a:off x="167694" y="0"/>
            <a:ext cx="752962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6600">
                <a:solidFill>
                  <a:schemeClr val="lt1"/>
                </a:solidFill>
                <a:latin typeface="Bebas Neue"/>
                <a:ea typeface="Bebas Neue"/>
                <a:cs typeface="Bebas Neue"/>
                <a:sym typeface="Bebas Neue"/>
              </a:rPr>
              <a:t>Casos de Dengue </a:t>
            </a:r>
            <a:endParaRPr b="1" sz="6600">
              <a:solidFill>
                <a:schemeClr val="lt1"/>
              </a:solidFill>
              <a:latin typeface="Bebas Neue"/>
              <a:ea typeface="Bebas Neue"/>
              <a:cs typeface="Bebas Neue"/>
              <a:sym typeface="Bebas Neue"/>
            </a:endParaRPr>
          </a:p>
        </p:txBody>
      </p:sp>
      <p:sp>
        <p:nvSpPr>
          <p:cNvPr id="213" name="Google Shape;213;p8"/>
          <p:cNvSpPr txBox="1"/>
          <p:nvPr/>
        </p:nvSpPr>
        <p:spPr>
          <a:xfrm>
            <a:off x="6524764" y="1074005"/>
            <a:ext cx="46536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chemeClr val="lt1"/>
                </a:solidFill>
                <a:latin typeface="Helvetica Neue"/>
                <a:ea typeface="Helvetica Neue"/>
                <a:cs typeface="Helvetica Neue"/>
                <a:sym typeface="Helvetica Neue"/>
              </a:rPr>
              <a:t>A partir de 2019 os casos de dengue tiveram uma considerável diminuição, foi pensada uma hipótese para explicar essa diminuição,  acredita-se que por conta da pandemia as pessoas começaram a ficar mais em suas residências, resultando em um cuidado maior com suas casas, evitando deixar lixo e água parada em locais propícios a reprodução do mosquito, a população no geral criou uma conscientização maior e assim cuidando melhor das áreas em que vivem. </a:t>
            </a:r>
            <a:endParaRPr b="1" sz="2000">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2000">
              <a:solidFill>
                <a:schemeClr val="dk1"/>
              </a:solidFill>
              <a:latin typeface="Helvetica Neue"/>
              <a:ea typeface="Helvetica Neue"/>
              <a:cs typeface="Helvetica Neue"/>
              <a:sym typeface="Helvetica Neue"/>
            </a:endParaRPr>
          </a:p>
        </p:txBody>
      </p:sp>
      <p:pic>
        <p:nvPicPr>
          <p:cNvPr descr="Casos de Dengue na Região Sudeste.png" id="214" name="Google Shape;214;p8"/>
          <p:cNvPicPr preferRelativeResize="0"/>
          <p:nvPr/>
        </p:nvPicPr>
        <p:blipFill rotWithShape="1">
          <a:blip r:embed="rId4">
            <a:alphaModFix/>
          </a:blip>
          <a:srcRect b="0" l="0" r="0" t="0"/>
          <a:stretch/>
        </p:blipFill>
        <p:spPr>
          <a:xfrm>
            <a:off x="218209" y="1135640"/>
            <a:ext cx="5715000" cy="3533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8" name="Shape 218"/>
        <p:cNvGrpSpPr/>
        <p:nvPr/>
      </p:nvGrpSpPr>
      <p:grpSpPr>
        <a:xfrm>
          <a:off x="0" y="0"/>
          <a:ext cx="0" cy="0"/>
          <a:chOff x="0" y="0"/>
          <a:chExt cx="0" cy="0"/>
        </a:xfrm>
      </p:grpSpPr>
      <p:grpSp>
        <p:nvGrpSpPr>
          <p:cNvPr id="219" name="Google Shape;219;p9"/>
          <p:cNvGrpSpPr/>
          <p:nvPr/>
        </p:nvGrpSpPr>
        <p:grpSpPr>
          <a:xfrm>
            <a:off x="0" y="6269083"/>
            <a:ext cx="12210048" cy="564854"/>
            <a:chOff x="0" y="6175977"/>
            <a:chExt cx="12191999" cy="564855"/>
          </a:xfrm>
        </p:grpSpPr>
        <p:pic>
          <p:nvPicPr>
            <p:cNvPr id="220" name="Google Shape;220;p9"/>
            <p:cNvPicPr preferRelativeResize="0"/>
            <p:nvPr/>
          </p:nvPicPr>
          <p:blipFill rotWithShape="1">
            <a:blip r:embed="rId3">
              <a:alphaModFix/>
            </a:blip>
            <a:srcRect b="0" l="0" r="0" t="0"/>
            <a:stretch/>
          </p:blipFill>
          <p:spPr>
            <a:xfrm>
              <a:off x="0" y="6175977"/>
              <a:ext cx="12191999" cy="564855"/>
            </a:xfrm>
            <a:prstGeom prst="rect">
              <a:avLst/>
            </a:prstGeom>
            <a:noFill/>
            <a:ln>
              <a:noFill/>
            </a:ln>
          </p:spPr>
        </p:pic>
        <p:sp>
          <p:nvSpPr>
            <p:cNvPr id="221" name="Google Shape;221;p9"/>
            <p:cNvSpPr/>
            <p:nvPr/>
          </p:nvSpPr>
          <p:spPr>
            <a:xfrm>
              <a:off x="2804974" y="6343447"/>
              <a:ext cx="3705727" cy="3837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9"/>
            <p:cNvSpPr txBox="1"/>
            <p:nvPr/>
          </p:nvSpPr>
          <p:spPr>
            <a:xfrm>
              <a:off x="3048719" y="6329788"/>
              <a:ext cx="2189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lt1"/>
                  </a:solidFill>
                  <a:latin typeface="Calibri"/>
                  <a:ea typeface="Calibri"/>
                  <a:cs typeface="Calibri"/>
                  <a:sym typeface="Calibri"/>
                </a:rPr>
                <a:t>Tópico 3 - </a:t>
              </a:r>
              <a:r>
                <a:rPr lang="pt-BR" sz="1800">
                  <a:solidFill>
                    <a:srgbClr val="D8D8D8"/>
                  </a:solidFill>
                  <a:latin typeface="Calibri"/>
                  <a:ea typeface="Calibri"/>
                  <a:cs typeface="Calibri"/>
                  <a:sym typeface="Calibri"/>
                </a:rPr>
                <a:t>Subtítulo</a:t>
              </a:r>
              <a:endParaRPr sz="1800">
                <a:solidFill>
                  <a:srgbClr val="D8D8D8"/>
                </a:solidFill>
                <a:latin typeface="Calibri"/>
                <a:ea typeface="Calibri"/>
                <a:cs typeface="Calibri"/>
                <a:sym typeface="Calibri"/>
              </a:endParaRPr>
            </a:p>
          </p:txBody>
        </p:sp>
      </p:grpSp>
      <p:cxnSp>
        <p:nvCxnSpPr>
          <p:cNvPr id="223" name="Google Shape;223;p9"/>
          <p:cNvCxnSpPr/>
          <p:nvPr/>
        </p:nvCxnSpPr>
        <p:spPr>
          <a:xfrm rot="10800000">
            <a:off x="-84221" y="6293145"/>
            <a:ext cx="12360442" cy="0"/>
          </a:xfrm>
          <a:prstGeom prst="straightConnector1">
            <a:avLst/>
          </a:prstGeom>
          <a:noFill/>
          <a:ln cap="flat" cmpd="sng" w="76200">
            <a:solidFill>
              <a:srgbClr val="757070"/>
            </a:solidFill>
            <a:prstDash val="solid"/>
            <a:miter lim="800000"/>
            <a:headEnd len="sm" w="sm" type="none"/>
            <a:tailEnd len="sm" w="sm" type="none"/>
          </a:ln>
        </p:spPr>
      </p:cxnSp>
      <p:cxnSp>
        <p:nvCxnSpPr>
          <p:cNvPr id="224" name="Google Shape;224;p9"/>
          <p:cNvCxnSpPr/>
          <p:nvPr/>
        </p:nvCxnSpPr>
        <p:spPr>
          <a:xfrm rot="10800000">
            <a:off x="-84221" y="6293145"/>
            <a:ext cx="7615989" cy="0"/>
          </a:xfrm>
          <a:prstGeom prst="straightConnector1">
            <a:avLst/>
          </a:prstGeom>
          <a:noFill/>
          <a:ln cap="flat" cmpd="sng" w="76200">
            <a:solidFill>
              <a:srgbClr val="E40913"/>
            </a:solidFill>
            <a:prstDash val="solid"/>
            <a:miter lim="800000"/>
            <a:headEnd len="med" w="med" type="oval"/>
            <a:tailEnd len="sm" w="sm" type="none"/>
          </a:ln>
        </p:spPr>
      </p:cxnSp>
      <p:sp>
        <p:nvSpPr>
          <p:cNvPr id="225" name="Google Shape;225;p9"/>
          <p:cNvSpPr txBox="1"/>
          <p:nvPr/>
        </p:nvSpPr>
        <p:spPr>
          <a:xfrm>
            <a:off x="0" y="0"/>
            <a:ext cx="119875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8000">
                <a:solidFill>
                  <a:schemeClr val="lt1"/>
                </a:solidFill>
                <a:latin typeface="Bebas Neue"/>
                <a:ea typeface="Bebas Neue"/>
                <a:cs typeface="Bebas Neue"/>
                <a:sym typeface="Bebas Neue"/>
              </a:rPr>
              <a:t>Internações Por Dengue</a:t>
            </a:r>
            <a:endParaRPr b="1" sz="8000">
              <a:solidFill>
                <a:schemeClr val="lt1"/>
              </a:solidFill>
              <a:latin typeface="Bebas Neue"/>
              <a:ea typeface="Bebas Neue"/>
              <a:cs typeface="Bebas Neue"/>
              <a:sym typeface="Bebas Neue"/>
            </a:endParaRPr>
          </a:p>
        </p:txBody>
      </p:sp>
      <p:sp>
        <p:nvSpPr>
          <p:cNvPr id="226" name="Google Shape;226;p9"/>
          <p:cNvSpPr txBox="1"/>
          <p:nvPr/>
        </p:nvSpPr>
        <p:spPr>
          <a:xfrm>
            <a:off x="374092" y="1643510"/>
            <a:ext cx="46536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000">
                <a:solidFill>
                  <a:srgbClr val="FFFFFE"/>
                </a:solidFill>
                <a:latin typeface="Helvetica Neue"/>
                <a:ea typeface="Helvetica Neue"/>
                <a:cs typeface="Helvetica Neue"/>
                <a:sym typeface="Helvetica Neue"/>
              </a:rPr>
              <a:t>As internações por Dengue tiveram alta entre 2015 a 2017, acredita-se que com a crescente de casos as internações cresceram de forma proporcional, porém após 2 anos de manejo da doença, foi aprimorada a forma de tratamento, diminuindo a necessidade de internações.</a:t>
            </a:r>
            <a:endParaRPr b="1" sz="2000">
              <a:solidFill>
                <a:srgbClr val="FFFFFE"/>
              </a:solidFill>
              <a:latin typeface="Helvetica Neue"/>
              <a:ea typeface="Helvetica Neue"/>
              <a:cs typeface="Helvetica Neue"/>
              <a:sym typeface="Helvetica Neue"/>
            </a:endParaRPr>
          </a:p>
          <a:p>
            <a:pPr indent="0" lvl="0" marL="0" marR="0" rtl="0" algn="l">
              <a:spcBef>
                <a:spcPts val="0"/>
              </a:spcBef>
              <a:spcAft>
                <a:spcPts val="0"/>
              </a:spcAft>
              <a:buNone/>
            </a:pPr>
            <a:r>
              <a:rPr b="1" lang="pt-BR" sz="2000">
                <a:solidFill>
                  <a:srgbClr val="FFFFFE"/>
                </a:solidFill>
                <a:latin typeface="Helvetica Neue"/>
                <a:ea typeface="Helvetica Neue"/>
                <a:cs typeface="Helvetica Neue"/>
                <a:sym typeface="Helvetica Neue"/>
              </a:rPr>
              <a:t>As internações por Dengue duravam no máximo 3 dias.</a:t>
            </a:r>
            <a:endParaRPr b="1" sz="2000">
              <a:solidFill>
                <a:srgbClr val="FFFFFE"/>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2000">
              <a:solidFill>
                <a:schemeClr val="dk1"/>
              </a:solidFill>
              <a:latin typeface="Helvetica Neue"/>
              <a:ea typeface="Helvetica Neue"/>
              <a:cs typeface="Helvetica Neue"/>
              <a:sym typeface="Helvetica Neue"/>
            </a:endParaRPr>
          </a:p>
        </p:txBody>
      </p:sp>
      <p:pic>
        <p:nvPicPr>
          <p:cNvPr descr="Internações por Dengue na Região Sudeste.png" id="227" name="Google Shape;227;p9"/>
          <p:cNvPicPr preferRelativeResize="0"/>
          <p:nvPr/>
        </p:nvPicPr>
        <p:blipFill rotWithShape="1">
          <a:blip r:embed="rId4">
            <a:alphaModFix/>
          </a:blip>
          <a:srcRect b="0" l="0" r="0" t="0"/>
          <a:stretch/>
        </p:blipFill>
        <p:spPr>
          <a:xfrm>
            <a:off x="6300354" y="1578985"/>
            <a:ext cx="5715000" cy="3533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2021-07-03T11:56:12Z</dcterms:created>
  <dc:creator>Rafael Grande</dc:creator>
</cp:coreProperties>
</file>