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s Queiroz" userId="e01079ad14ae4183" providerId="LiveId" clId="{575FDC96-4AFA-464D-95D0-4215CE9123F4}"/>
    <pc:docChg chg="undo custSel addSld modSld">
      <pc:chgData name="Lucas Queiroz" userId="e01079ad14ae4183" providerId="LiveId" clId="{575FDC96-4AFA-464D-95D0-4215CE9123F4}" dt="2021-10-20T20:30:45.045" v="796" actId="1076"/>
      <pc:docMkLst>
        <pc:docMk/>
      </pc:docMkLst>
      <pc:sldChg chg="modSp mod">
        <pc:chgData name="Lucas Queiroz" userId="e01079ad14ae4183" providerId="LiveId" clId="{575FDC96-4AFA-464D-95D0-4215CE9123F4}" dt="2021-10-19T23:56:51.723" v="543" actId="20577"/>
        <pc:sldMkLst>
          <pc:docMk/>
          <pc:sldMk cId="1924722747" sldId="257"/>
        </pc:sldMkLst>
        <pc:spChg chg="mod">
          <ac:chgData name="Lucas Queiroz" userId="e01079ad14ae4183" providerId="LiveId" clId="{575FDC96-4AFA-464D-95D0-4215CE9123F4}" dt="2021-10-19T23:56:51.723" v="543" actId="20577"/>
          <ac:spMkLst>
            <pc:docMk/>
            <pc:sldMk cId="1924722747" sldId="257"/>
            <ac:spMk id="2" creationId="{EBFAEC6A-13B6-4249-859C-559E372D2690}"/>
          </ac:spMkLst>
        </pc:spChg>
      </pc:sldChg>
      <pc:sldChg chg="addSp delSp modSp mod">
        <pc:chgData name="Lucas Queiroz" userId="e01079ad14ae4183" providerId="LiveId" clId="{575FDC96-4AFA-464D-95D0-4215CE9123F4}" dt="2021-10-19T23:59:17.246" v="575"/>
        <pc:sldMkLst>
          <pc:docMk/>
          <pc:sldMk cId="1697191770" sldId="258"/>
        </pc:sldMkLst>
        <pc:picChg chg="mod">
          <ac:chgData name="Lucas Queiroz" userId="e01079ad14ae4183" providerId="LiveId" clId="{575FDC96-4AFA-464D-95D0-4215CE9123F4}" dt="2021-10-19T23:59:12.300" v="567" actId="1076"/>
          <ac:picMkLst>
            <pc:docMk/>
            <pc:sldMk cId="1697191770" sldId="258"/>
            <ac:picMk id="4" creationId="{4911A7B7-7E41-44A6-BCA8-56EF10F5DEE3}"/>
          </ac:picMkLst>
        </pc:picChg>
        <pc:picChg chg="add del mod">
          <ac:chgData name="Lucas Queiroz" userId="e01079ad14ae4183" providerId="LiveId" clId="{575FDC96-4AFA-464D-95D0-4215CE9123F4}" dt="2021-10-19T23:59:17.246" v="575"/>
          <ac:picMkLst>
            <pc:docMk/>
            <pc:sldMk cId="1697191770" sldId="258"/>
            <ac:picMk id="5" creationId="{1F8C6BA2-D2E8-486C-8153-BA3BC663694A}"/>
          </ac:picMkLst>
        </pc:picChg>
      </pc:sldChg>
      <pc:sldChg chg="addSp modSp mod">
        <pc:chgData name="Lucas Queiroz" userId="e01079ad14ae4183" providerId="LiveId" clId="{575FDC96-4AFA-464D-95D0-4215CE9123F4}" dt="2021-10-19T23:56:41.305" v="541" actId="1076"/>
        <pc:sldMkLst>
          <pc:docMk/>
          <pc:sldMk cId="257291078" sldId="261"/>
        </pc:sldMkLst>
        <pc:spChg chg="mod">
          <ac:chgData name="Lucas Queiroz" userId="e01079ad14ae4183" providerId="LiveId" clId="{575FDC96-4AFA-464D-95D0-4215CE9123F4}" dt="2021-10-19T23:16:47.374" v="31" actId="20577"/>
          <ac:spMkLst>
            <pc:docMk/>
            <pc:sldMk cId="257291078" sldId="261"/>
            <ac:spMk id="2" creationId="{686EBDD5-7D5F-4CA3-84C5-1F285B678803}"/>
          </ac:spMkLst>
        </pc:spChg>
        <pc:spChg chg="mod">
          <ac:chgData name="Lucas Queiroz" userId="e01079ad14ae4183" providerId="LiveId" clId="{575FDC96-4AFA-464D-95D0-4215CE9123F4}" dt="2021-10-19T23:56:41.305" v="541" actId="1076"/>
          <ac:spMkLst>
            <pc:docMk/>
            <pc:sldMk cId="257291078" sldId="261"/>
            <ac:spMk id="3" creationId="{9F6B08B0-E6A8-47AB-9B61-9E5AF7BE3F20}"/>
          </ac:spMkLst>
        </pc:spChg>
        <pc:picChg chg="add mod">
          <ac:chgData name="Lucas Queiroz" userId="e01079ad14ae4183" providerId="LiveId" clId="{575FDC96-4AFA-464D-95D0-4215CE9123F4}" dt="2021-10-19T23:18:00.293" v="47" actId="1076"/>
          <ac:picMkLst>
            <pc:docMk/>
            <pc:sldMk cId="257291078" sldId="261"/>
            <ac:picMk id="4" creationId="{C6E9235C-0E5F-4BCA-87E9-F8279BF2AFEC}"/>
          </ac:picMkLst>
        </pc:picChg>
      </pc:sldChg>
      <pc:sldChg chg="addSp delSp modSp new mod">
        <pc:chgData name="Lucas Queiroz" userId="e01079ad14ae4183" providerId="LiveId" clId="{575FDC96-4AFA-464D-95D0-4215CE9123F4}" dt="2021-10-19T23:44:35.171" v="466" actId="1440"/>
        <pc:sldMkLst>
          <pc:docMk/>
          <pc:sldMk cId="550268205" sldId="262"/>
        </pc:sldMkLst>
        <pc:spChg chg="mod">
          <ac:chgData name="Lucas Queiroz" userId="e01079ad14ae4183" providerId="LiveId" clId="{575FDC96-4AFA-464D-95D0-4215CE9123F4}" dt="2021-10-19T23:35:29.963" v="264" actId="1076"/>
          <ac:spMkLst>
            <pc:docMk/>
            <pc:sldMk cId="550268205" sldId="262"/>
            <ac:spMk id="2" creationId="{B825B1C4-EDA9-49D3-A033-8FB83790CC68}"/>
          </ac:spMkLst>
        </pc:spChg>
        <pc:spChg chg="mod">
          <ac:chgData name="Lucas Queiroz" userId="e01079ad14ae4183" providerId="LiveId" clId="{575FDC96-4AFA-464D-95D0-4215CE9123F4}" dt="2021-10-19T23:28:30.340" v="160" actId="1076"/>
          <ac:spMkLst>
            <pc:docMk/>
            <pc:sldMk cId="550268205" sldId="262"/>
            <ac:spMk id="3" creationId="{37432ACD-AAD3-42F6-8594-0F7DB6D1553C}"/>
          </ac:spMkLst>
        </pc:spChg>
        <pc:spChg chg="add del mod">
          <ac:chgData name="Lucas Queiroz" userId="e01079ad14ae4183" providerId="LiveId" clId="{575FDC96-4AFA-464D-95D0-4215CE9123F4}" dt="2021-10-19T23:29:09.682" v="167"/>
          <ac:spMkLst>
            <pc:docMk/>
            <pc:sldMk cId="550268205" sldId="262"/>
            <ac:spMk id="5" creationId="{06D8C1AE-4380-4827-8201-FF7393705C0C}"/>
          </ac:spMkLst>
        </pc:spChg>
        <pc:spChg chg="add mod">
          <ac:chgData name="Lucas Queiroz" userId="e01079ad14ae4183" providerId="LiveId" clId="{575FDC96-4AFA-464D-95D0-4215CE9123F4}" dt="2021-10-19T23:43:39.651" v="458" actId="1076"/>
          <ac:spMkLst>
            <pc:docMk/>
            <pc:sldMk cId="550268205" sldId="262"/>
            <ac:spMk id="6" creationId="{94EF8A58-06AA-44F5-8A21-D60911FAF8F3}"/>
          </ac:spMkLst>
        </pc:spChg>
        <pc:spChg chg="add mod">
          <ac:chgData name="Lucas Queiroz" userId="e01079ad14ae4183" providerId="LiveId" clId="{575FDC96-4AFA-464D-95D0-4215CE9123F4}" dt="2021-10-19T23:44:26.194" v="465" actId="1076"/>
          <ac:spMkLst>
            <pc:docMk/>
            <pc:sldMk cId="550268205" sldId="262"/>
            <ac:spMk id="8" creationId="{DC1C181D-AD34-4AB3-BA91-522AEB22930F}"/>
          </ac:spMkLst>
        </pc:spChg>
        <pc:picChg chg="add mod">
          <ac:chgData name="Lucas Queiroz" userId="e01079ad14ae4183" providerId="LiveId" clId="{575FDC96-4AFA-464D-95D0-4215CE9123F4}" dt="2021-10-19T23:43:11.098" v="451" actId="1076"/>
          <ac:picMkLst>
            <pc:docMk/>
            <pc:sldMk cId="550268205" sldId="262"/>
            <ac:picMk id="4" creationId="{3ACB3714-D85B-4634-BE65-047EA6D25D05}"/>
          </ac:picMkLst>
        </pc:picChg>
        <pc:picChg chg="add mod">
          <ac:chgData name="Lucas Queiroz" userId="e01079ad14ae4183" providerId="LiveId" clId="{575FDC96-4AFA-464D-95D0-4215CE9123F4}" dt="2021-10-19T23:44:35.171" v="466" actId="1440"/>
          <ac:picMkLst>
            <pc:docMk/>
            <pc:sldMk cId="550268205" sldId="262"/>
            <ac:picMk id="7" creationId="{ECF558A1-1544-4009-8145-6EBB180CAD22}"/>
          </ac:picMkLst>
        </pc:picChg>
      </pc:sldChg>
      <pc:sldChg chg="modSp new mod">
        <pc:chgData name="Lucas Queiroz" userId="e01079ad14ae4183" providerId="LiveId" clId="{575FDC96-4AFA-464D-95D0-4215CE9123F4}" dt="2021-10-19T23:47:03.050" v="477" actId="14100"/>
        <pc:sldMkLst>
          <pc:docMk/>
          <pc:sldMk cId="1672616518" sldId="263"/>
        </pc:sldMkLst>
        <pc:spChg chg="mod">
          <ac:chgData name="Lucas Queiroz" userId="e01079ad14ae4183" providerId="LiveId" clId="{575FDC96-4AFA-464D-95D0-4215CE9123F4}" dt="2021-10-19T23:35:15.211" v="259" actId="14100"/>
          <ac:spMkLst>
            <pc:docMk/>
            <pc:sldMk cId="1672616518" sldId="263"/>
            <ac:spMk id="2" creationId="{184DBCC0-0C24-47A4-A2C3-DD56F9EAB7E7}"/>
          </ac:spMkLst>
        </pc:spChg>
        <pc:spChg chg="mod">
          <ac:chgData name="Lucas Queiroz" userId="e01079ad14ae4183" providerId="LiveId" clId="{575FDC96-4AFA-464D-95D0-4215CE9123F4}" dt="2021-10-19T23:47:03.050" v="477" actId="14100"/>
          <ac:spMkLst>
            <pc:docMk/>
            <pc:sldMk cId="1672616518" sldId="263"/>
            <ac:spMk id="3" creationId="{4DBB6821-247B-47F1-A7A1-52B94F27177F}"/>
          </ac:spMkLst>
        </pc:spChg>
      </pc:sldChg>
      <pc:sldChg chg="addSp modSp new mod">
        <pc:chgData name="Lucas Queiroz" userId="e01079ad14ae4183" providerId="LiveId" clId="{575FDC96-4AFA-464D-95D0-4215CE9123F4}" dt="2021-10-20T00:02:08.890" v="576" actId="1076"/>
        <pc:sldMkLst>
          <pc:docMk/>
          <pc:sldMk cId="1008698669" sldId="264"/>
        </pc:sldMkLst>
        <pc:spChg chg="mod">
          <ac:chgData name="Lucas Queiroz" userId="e01079ad14ae4183" providerId="LiveId" clId="{575FDC96-4AFA-464D-95D0-4215CE9123F4}" dt="2021-10-19T23:37:35.275" v="362" actId="14100"/>
          <ac:spMkLst>
            <pc:docMk/>
            <pc:sldMk cId="1008698669" sldId="264"/>
            <ac:spMk id="2" creationId="{741364D6-4093-48BA-9FA8-A566CE2ACE17}"/>
          </ac:spMkLst>
        </pc:spChg>
        <pc:spChg chg="mod">
          <ac:chgData name="Lucas Queiroz" userId="e01079ad14ae4183" providerId="LiveId" clId="{575FDC96-4AFA-464D-95D0-4215CE9123F4}" dt="2021-10-19T23:45:30.820" v="475" actId="20577"/>
          <ac:spMkLst>
            <pc:docMk/>
            <pc:sldMk cId="1008698669" sldId="264"/>
            <ac:spMk id="3" creationId="{D07C81C5-7836-4211-91D7-4A05F795D6D2}"/>
          </ac:spMkLst>
        </pc:spChg>
        <pc:picChg chg="add mod">
          <ac:chgData name="Lucas Queiroz" userId="e01079ad14ae4183" providerId="LiveId" clId="{575FDC96-4AFA-464D-95D0-4215CE9123F4}" dt="2021-10-20T00:02:08.890" v="576" actId="1076"/>
          <ac:picMkLst>
            <pc:docMk/>
            <pc:sldMk cId="1008698669" sldId="264"/>
            <ac:picMk id="4" creationId="{AA9B9C22-39F4-4336-9F1C-B955B6CADCB8}"/>
          </ac:picMkLst>
        </pc:picChg>
      </pc:sldChg>
      <pc:sldChg chg="addSp modSp new mod">
        <pc:chgData name="Lucas Queiroz" userId="e01079ad14ae4183" providerId="LiveId" clId="{575FDC96-4AFA-464D-95D0-4215CE9123F4}" dt="2021-10-20T20:21:43.695" v="649" actId="20577"/>
        <pc:sldMkLst>
          <pc:docMk/>
          <pc:sldMk cId="2977001283" sldId="265"/>
        </pc:sldMkLst>
        <pc:spChg chg="mod">
          <ac:chgData name="Lucas Queiroz" userId="e01079ad14ae4183" providerId="LiveId" clId="{575FDC96-4AFA-464D-95D0-4215CE9123F4}" dt="2021-10-20T20:20:40.785" v="645" actId="20577"/>
          <ac:spMkLst>
            <pc:docMk/>
            <pc:sldMk cId="2977001283" sldId="265"/>
            <ac:spMk id="2" creationId="{B08BFF44-2FE9-4EF5-9B32-0C5D75A28C6D}"/>
          </ac:spMkLst>
        </pc:spChg>
        <pc:spChg chg="mod">
          <ac:chgData name="Lucas Queiroz" userId="e01079ad14ae4183" providerId="LiveId" clId="{575FDC96-4AFA-464D-95D0-4215CE9123F4}" dt="2021-10-20T20:21:43.695" v="649" actId="20577"/>
          <ac:spMkLst>
            <pc:docMk/>
            <pc:sldMk cId="2977001283" sldId="265"/>
            <ac:spMk id="3" creationId="{F05FAB15-C129-45D9-AAF9-CF91EFD0904F}"/>
          </ac:spMkLst>
        </pc:spChg>
        <pc:picChg chg="add mod">
          <ac:chgData name="Lucas Queiroz" userId="e01079ad14ae4183" providerId="LiveId" clId="{575FDC96-4AFA-464D-95D0-4215CE9123F4}" dt="2021-10-20T20:20:17.478" v="642" actId="1440"/>
          <ac:picMkLst>
            <pc:docMk/>
            <pc:sldMk cId="2977001283" sldId="265"/>
            <ac:picMk id="4" creationId="{9A8FB388-BC09-4A9E-9A36-A914A4B1A06C}"/>
          </ac:picMkLst>
        </pc:picChg>
      </pc:sldChg>
      <pc:sldChg chg="modSp new mod">
        <pc:chgData name="Lucas Queiroz" userId="e01079ad14ae4183" providerId="LiveId" clId="{575FDC96-4AFA-464D-95D0-4215CE9123F4}" dt="2021-10-20T20:23:45.685" v="696" actId="1076"/>
        <pc:sldMkLst>
          <pc:docMk/>
          <pc:sldMk cId="2148566991" sldId="266"/>
        </pc:sldMkLst>
        <pc:spChg chg="mod">
          <ac:chgData name="Lucas Queiroz" userId="e01079ad14ae4183" providerId="LiveId" clId="{575FDC96-4AFA-464D-95D0-4215CE9123F4}" dt="2021-10-20T20:23:41.223" v="695" actId="20577"/>
          <ac:spMkLst>
            <pc:docMk/>
            <pc:sldMk cId="2148566991" sldId="266"/>
            <ac:spMk id="2" creationId="{D55B86F9-25F4-4D00-AC64-BDBA5C268E3F}"/>
          </ac:spMkLst>
        </pc:spChg>
        <pc:spChg chg="mod">
          <ac:chgData name="Lucas Queiroz" userId="e01079ad14ae4183" providerId="LiveId" clId="{575FDC96-4AFA-464D-95D0-4215CE9123F4}" dt="2021-10-20T20:23:45.685" v="696" actId="1076"/>
          <ac:spMkLst>
            <pc:docMk/>
            <pc:sldMk cId="2148566991" sldId="266"/>
            <ac:spMk id="3" creationId="{1A364D65-7BF3-4A7E-BB11-2FD4BAF49C9D}"/>
          </ac:spMkLst>
        </pc:spChg>
      </pc:sldChg>
      <pc:sldChg chg="addSp delSp modSp new mod">
        <pc:chgData name="Lucas Queiroz" userId="e01079ad14ae4183" providerId="LiveId" clId="{575FDC96-4AFA-464D-95D0-4215CE9123F4}" dt="2021-10-20T20:30:45.045" v="796" actId="1076"/>
        <pc:sldMkLst>
          <pc:docMk/>
          <pc:sldMk cId="3089825619" sldId="267"/>
        </pc:sldMkLst>
        <pc:spChg chg="mod">
          <ac:chgData name="Lucas Queiroz" userId="e01079ad14ae4183" providerId="LiveId" clId="{575FDC96-4AFA-464D-95D0-4215CE9123F4}" dt="2021-10-20T20:30:10.070" v="789" actId="1076"/>
          <ac:spMkLst>
            <pc:docMk/>
            <pc:sldMk cId="3089825619" sldId="267"/>
            <ac:spMk id="2" creationId="{5643C494-8BFD-494D-A7F6-278324C23559}"/>
          </ac:spMkLst>
        </pc:spChg>
        <pc:spChg chg="mod">
          <ac:chgData name="Lucas Queiroz" userId="e01079ad14ae4183" providerId="LiveId" clId="{575FDC96-4AFA-464D-95D0-4215CE9123F4}" dt="2021-10-20T20:29:19.216" v="781" actId="20577"/>
          <ac:spMkLst>
            <pc:docMk/>
            <pc:sldMk cId="3089825619" sldId="267"/>
            <ac:spMk id="3" creationId="{DD5949FC-002F-4742-B6D1-39F848984598}"/>
          </ac:spMkLst>
        </pc:spChg>
        <pc:picChg chg="add del mod">
          <ac:chgData name="Lucas Queiroz" userId="e01079ad14ae4183" providerId="LiveId" clId="{575FDC96-4AFA-464D-95D0-4215CE9123F4}" dt="2021-10-20T20:28:13.665" v="762"/>
          <ac:picMkLst>
            <pc:docMk/>
            <pc:sldMk cId="3089825619" sldId="267"/>
            <ac:picMk id="4" creationId="{5A8319D0-C23B-4D77-945F-4896DD8F1A37}"/>
          </ac:picMkLst>
        </pc:picChg>
        <pc:picChg chg="add mod">
          <ac:chgData name="Lucas Queiroz" userId="e01079ad14ae4183" providerId="LiveId" clId="{575FDC96-4AFA-464D-95D0-4215CE9123F4}" dt="2021-10-20T20:28:35.022" v="766" actId="1076"/>
          <ac:picMkLst>
            <pc:docMk/>
            <pc:sldMk cId="3089825619" sldId="267"/>
            <ac:picMk id="5" creationId="{48AEBA71-9E95-4BC8-B440-70B5C4BCB9BD}"/>
          </ac:picMkLst>
        </pc:picChg>
        <pc:picChg chg="add mod">
          <ac:chgData name="Lucas Queiroz" userId="e01079ad14ae4183" providerId="LiveId" clId="{575FDC96-4AFA-464D-95D0-4215CE9123F4}" dt="2021-10-20T20:30:03.685" v="788" actId="14100"/>
          <ac:picMkLst>
            <pc:docMk/>
            <pc:sldMk cId="3089825619" sldId="267"/>
            <ac:picMk id="6" creationId="{77265070-C100-486E-9BDD-43385A6497C6}"/>
          </ac:picMkLst>
        </pc:picChg>
        <pc:picChg chg="add mod">
          <ac:chgData name="Lucas Queiroz" userId="e01079ad14ae4183" providerId="LiveId" clId="{575FDC96-4AFA-464D-95D0-4215CE9123F4}" dt="2021-10-20T20:30:45.045" v="796" actId="1076"/>
          <ac:picMkLst>
            <pc:docMk/>
            <pc:sldMk cId="3089825619" sldId="267"/>
            <ac:picMk id="7" creationId="{FF23F16B-EAAD-4F0D-90DB-2C14ECD11B4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047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11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190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78749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720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039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135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503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7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6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85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11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6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293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434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868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38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F973CC-CBFE-402D-8712-6C51201F2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092566"/>
            <a:ext cx="7511967" cy="2306560"/>
          </a:xfrm>
        </p:spPr>
        <p:txBody>
          <a:bodyPr/>
          <a:lstStyle/>
          <a:p>
            <a:r>
              <a:rPr lang="pt-BR" sz="1800" b="1" dirty="0" err="1">
                <a:latin typeface="Arial Black" panose="020B0A04020102020204" pitchFamily="34" charset="0"/>
              </a:rPr>
              <a:t>Faetec</a:t>
            </a:r>
            <a:r>
              <a:rPr lang="pt-BR" sz="1800" b="1" dirty="0">
                <a:latin typeface="Arial Black" panose="020B0A04020102020204" pitchFamily="34" charset="0"/>
              </a:rPr>
              <a:t> Oscar Tenório</a:t>
            </a:r>
            <a:br>
              <a:rPr lang="pt-BR" sz="1800" b="1" dirty="0">
                <a:latin typeface="Arial Black" panose="020B0A04020102020204" pitchFamily="34" charset="0"/>
              </a:rPr>
            </a:br>
            <a:r>
              <a:rPr lang="pt-BR" sz="1800" b="1" dirty="0">
                <a:latin typeface="Arial Black" panose="020B0A04020102020204" pitchFamily="34" charset="0"/>
              </a:rPr>
              <a:t>Curso: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Análises Clínicas</a:t>
            </a:r>
            <a:br>
              <a:rPr lang="pt-BR" sz="1800" b="1" dirty="0">
                <a:latin typeface="Arial Black" panose="020B0A04020102020204" pitchFamily="34" charset="0"/>
              </a:rPr>
            </a:br>
            <a:r>
              <a:rPr lang="pt-BR" sz="1800" dirty="0">
                <a:latin typeface="Arial Black" panose="020B0A04020102020204" pitchFamily="34" charset="0"/>
                <a:cs typeface="Arial" panose="020B0604020202020204" pitchFamily="34" charset="0"/>
              </a:rPr>
              <a:t>Alunos: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Hevelym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Jamily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(8), Rafael Aleixo (9), Lucas Queiroz (27), Miguel Mendes (31)</a:t>
            </a:r>
            <a:b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>
                <a:latin typeface="Arial Black" panose="020B0A04020102020204" pitchFamily="34" charset="0"/>
                <a:cs typeface="Arial" panose="020B0604020202020204" pitchFamily="34" charset="0"/>
              </a:rPr>
              <a:t>Turma: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3231</a:t>
            </a:r>
            <a:b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>
                <a:latin typeface="Arial Black" panose="020B0A04020102020204" pitchFamily="34" charset="0"/>
                <a:cs typeface="Arial" panose="020B0604020202020204" pitchFamily="34" charset="0"/>
              </a:rPr>
              <a:t>Professora orientadora: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Regina Reis</a:t>
            </a:r>
            <a:b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1800" b="1" dirty="0">
                <a:latin typeface="Arial Black" panose="020B0A04020102020204" pitchFamily="34" charset="0"/>
              </a:rPr>
            </a:br>
            <a:br>
              <a:rPr lang="pt-BR" sz="1800" b="1" dirty="0">
                <a:latin typeface="Arial Black" panose="020B0A04020102020204" pitchFamily="34" charset="0"/>
              </a:rPr>
            </a:br>
            <a:endParaRPr lang="pt-BR" sz="1800" b="1" dirty="0">
              <a:latin typeface="Arial Black" panose="020B0A040201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5FA8F9-3598-44B7-BFD7-3ADF411F5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9443" y="5334724"/>
            <a:ext cx="8825658" cy="861420"/>
          </a:xfrm>
        </p:spPr>
        <p:txBody>
          <a:bodyPr/>
          <a:lstStyle/>
          <a:p>
            <a:r>
              <a:rPr lang="pt-BR" dirty="0"/>
              <a:t>Feira técnica 2021</a:t>
            </a:r>
            <a:br>
              <a:rPr lang="pt-BR" dirty="0"/>
            </a:b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E390E94-3B7B-4D58-BC69-9CDA77FC8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544" y="2393609"/>
            <a:ext cx="4019884" cy="265000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7CDDDAB-CC07-49D1-93E2-B431C54EE8A0}"/>
              </a:ext>
            </a:extLst>
          </p:cNvPr>
          <p:cNvSpPr txBox="1"/>
          <p:nvPr/>
        </p:nvSpPr>
        <p:spPr>
          <a:xfrm>
            <a:off x="1143115" y="3134892"/>
            <a:ext cx="6198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Transplante de órgãos: brilha uma luz no fim do túnel.</a:t>
            </a:r>
          </a:p>
        </p:txBody>
      </p:sp>
    </p:spTree>
    <p:extLst>
      <p:ext uri="{BB962C8B-B14F-4D97-AF65-F5344CB8AC3E}">
        <p14:creationId xmlns:p14="http://schemas.microsoft.com/office/powerpoint/2010/main" val="639339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8BFF44-2FE9-4EF5-9B32-0C5D75A2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Transplantes na pandemia.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5FAB15-C129-45D9-AAF9-CF91EFD09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537" y="2549236"/>
            <a:ext cx="8529372" cy="4100946"/>
          </a:xfrm>
        </p:spPr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Atualmente, um fator que afeta em larga escala os transplantes, transplantados, e quem está na lista de espera, é a Pandemia do Covid-19. De acordo com a Associação Brasileira de Transplante de Órgãos  (ABTO) as mais afetadas são as cerca de 80 mil pessoas que fizeram transplante de rim, com uma taxa de letalidade entre 20% e 25%, tendo em vista que essa taxa para a população se encontra em torno de 0,9% a 2,5%.       A suspensão de transplantes também é uma problemática enfrentada neste período, apesar de a queda nas taxas de doação e de transplante de órgãos com doador falecido não terem sido tão grandes, muitos dos transplantes eletivos foram suspensos na maioria dos estados, devido às medidas de prevenção à contaminação pelo novo coronavírus.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A8FB388-BC09-4A9E-9A36-A914A4B1A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727" y="3254087"/>
            <a:ext cx="3007667" cy="1705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7001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5B86F9-25F4-4D00-AC64-BDBA5C268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Dados e lista de espera.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364D65-7BF3-4A7E-BB11-2FD4BAF49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464956"/>
            <a:ext cx="10178064" cy="4573154"/>
          </a:xfrm>
        </p:spPr>
        <p:txBody>
          <a:bodyPr>
            <a:normAutofit fontScale="92500" lnSpcReduction="2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Os transplantes renais apresentaram queda de 24,5%. A taxa de 22,9 transplantes renais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pmp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fez-nos retroceder 2,5 anos, voltando ao primeiro semestre de 2017. O número de transplantes renais com doador vivo [440] é o menor dos últimos 36 anos [em 1984 foram 495 transplantes renais com doador vivo].Já os transplantes hepáticos (de fígado) apresentaram queda de 9%, sendo de 9% com doador falecido e de 13,2% com doador vivo. O retrocesso na taxa de transplante hepático foi igual ao do transplante renal, retornando ao primeiro semestre de 2017.No caso da taxa de transplante cardíaco, a redução ficou em 16,7%. A taxa de 1,5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pmp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é igual à obtida no primeiro semestre de 2014. Já a taxa de transplante de pulmão foi reduzida em 38,7% no país. O transplante de pâncreas diminuiu em 12,5%, retrocedendo ao nível registrado em 2018 (0,7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pmp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). Segundo a ABTO o transplante de córnea apresentou uma redução de 52,7%. Com isso, a taxa obtida ficou em 33,9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pmp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valor equivalente ao obtido em meados dos anos 1990. A pandemia afetou também os transplantes de medula, que apresentaram redução de 17,6%. 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integrante da ABTO acrescenta que a lista de espera para transplante renal cresceu 5,8%, enquanto o ingresso em lista caiu 32%. “E a mortalidade em lista aumentou 33%, talvez em decorrência do maior risco de exposição ao covid, pela necessidade de realizar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hemodiálise”.A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lista de espera para o transplante de córneas também cresceu. No caso, 38%, enquanto o ingresso em lista caiu 37%. “No [transplante de] fígado, por exemplo, o número de pacientes e a taxa de ingresso em lista de espera caíram 13% e 19%, respectivamente, e a mortalidade em lista aumentou 5%”, acrescenta Valter Duro.</a:t>
            </a:r>
          </a:p>
        </p:txBody>
      </p:sp>
    </p:spTree>
    <p:extLst>
      <p:ext uri="{BB962C8B-B14F-4D97-AF65-F5344CB8AC3E}">
        <p14:creationId xmlns:p14="http://schemas.microsoft.com/office/powerpoint/2010/main" val="2148566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43C494-8BFD-494D-A7F6-278324C23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0" y="1268236"/>
            <a:ext cx="8825660" cy="1822514"/>
          </a:xfrm>
        </p:spPr>
        <p:txBody>
          <a:bodyPr/>
          <a:lstStyle/>
          <a:p>
            <a:r>
              <a:rPr lang="pt-BR" dirty="0"/>
              <a:t>Obrigado por assistir!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D5949FC-002F-4742-B6D1-39F848984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1" y="4866813"/>
            <a:ext cx="8825659" cy="1822514"/>
          </a:xfrm>
        </p:spPr>
        <p:txBody>
          <a:bodyPr>
            <a:normAutofit lnSpcReduction="10000"/>
          </a:bodyPr>
          <a:lstStyle/>
          <a:p>
            <a:r>
              <a:rPr lang="pt-BR" dirty="0"/>
              <a:t>Lembre-se! A doação de órgãos proporciona o prolongamento da expectativa de vida de pessoas que precisam de um transplante, permitindo o restabelecimento da saúde e, por consequência, a retomada das atividades normais. Devido ao número de partes do corpo que podem ser cedidas, cada doador pode salvar oito vidas ou mais.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8AEBA71-9E95-4BC8-B440-70B5C4BCB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272" y="929986"/>
            <a:ext cx="2499014" cy="249901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7265070-C100-486E-9BDD-43385A649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28" y="719571"/>
            <a:ext cx="2881746" cy="59722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F23F16B-EAAD-4F0D-90DB-2C14ECD11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6696" y="719571"/>
            <a:ext cx="781991" cy="78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25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AEC6A-13B6-4249-859C-559E372D2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História dos transplantes de órgãos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4DAE87-00B5-49C4-85A2-7755EEE9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2603499"/>
            <a:ext cx="9490283" cy="4115353"/>
          </a:xfrm>
        </p:spPr>
        <p:txBody>
          <a:bodyPr>
            <a:normAutofit fontScale="92500" lnSpcReduction="1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morte de um ente querido é sempre uma situação difícil para toda a família, mas é justamente nesse momento crucial que a perda pode ser transformada em um ato de esperança ao dar uma nova vida para pessoas que passam anos na fila de espera por um transplante de órgãos.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primeiro transplante bem sucedido de órgãos aconteceu em 1954, em Boston (EUA), quando o Dr. Joseph E. Murray realizou um transplante de rins entre dois gêmeos idênticos no Hospital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Brigham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Murray se baseou na descoberta dos médicos até então de que em transplante entre gêmeos idênticos não havia o perigo de rejeição uma vez que o genoma de ambos, receptor e doador, é o mesmo. 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Porém, foi somente na década de 60 que os médicos descobriram um meio de realizar um transplante de órgão entre não parentes sem que houvesse a rejeição. Mesmo assim, os riscos eram altos e as chances de sobrevivência após a cirurgia eram baixíssimos. Foi só a partir da década de 80 que os medicamentos imunossupressores tiveram uma evolução tremenda e possibilitaram que a prática de transplantes de órgãos e tecidos se tornasse rotineira. Mas ainda faltava uma barreira a transpor: a falta de informação e o preconceito.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9AAEF43-0ECC-4453-A5F3-51CC98D56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2498" y="2291567"/>
            <a:ext cx="1709096" cy="227486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1594954-484A-473B-86DF-6F0385811EF8}"/>
              </a:ext>
            </a:extLst>
          </p:cNvPr>
          <p:cNvSpPr txBox="1"/>
          <p:nvPr/>
        </p:nvSpPr>
        <p:spPr>
          <a:xfrm>
            <a:off x="10177670" y="4678018"/>
            <a:ext cx="1855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Dr. Joseph Murray</a:t>
            </a:r>
          </a:p>
        </p:txBody>
      </p:sp>
    </p:spTree>
    <p:extLst>
      <p:ext uri="{BB962C8B-B14F-4D97-AF65-F5344CB8AC3E}">
        <p14:creationId xmlns:p14="http://schemas.microsoft.com/office/powerpoint/2010/main" val="1924722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B41E19-D026-4099-9D10-913DF5B20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 Brasil...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501577-FD72-40F0-80A7-79B6A3B1B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415" y="2603500"/>
            <a:ext cx="7922785" cy="3416300"/>
          </a:xfrm>
        </p:spPr>
        <p:txBody>
          <a:bodyPr>
            <a:norm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No Brasil a realização de transplante de órgãos começou em 1964 no Rio de Janeiro e é regulamentada pela Lei 9.434 de 4 de fevereiro de 1997 e pela Lei 10.211 de 23 de março de 2001 que determinam que a doação de órgãos e tecidos pode ocorrer em duas situações: de doador vivo com até 4º grau de parentesco desde que não haja prejuízo para o doador; e de um doador morto, que deve ser autorizada por escrito por um familiar até 2º grau de parentesco. No Brasil 86% (ADOTE) dos transplantes são realizados pelo SUS (Sistema Único de Saúde) com verbas do governo, ou seja, nem doador nem receptor precisam pagar pelas operações o que coloca o Brasil no segundo lugar do ranking de países com maior número de transplantes por ano, atrás apenas dos EUA (são cerca de 11 mil transplantados por ano). (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Stuff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Works)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911A7B7-7E41-44A6-BCA8-56EF10F5D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3174724"/>
            <a:ext cx="3048000" cy="161925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697191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3E78C4-0C18-4376-B7E1-703BC697D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28" y="986921"/>
            <a:ext cx="10308176" cy="706964"/>
          </a:xfrm>
        </p:spPr>
        <p:txBody>
          <a:bodyPr/>
          <a:lstStyle/>
          <a:p>
            <a:r>
              <a:rPr lang="pt-BR" dirty="0"/>
              <a:t>Principais dúvidas sobre a doação de </a:t>
            </a:r>
            <a:r>
              <a:rPr lang="pt-BR" dirty="0" err="1"/>
              <a:t>orgãos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9AF9DD-017C-4437-BBE5-2A384AF92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254500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Quantas pessoas podem ser beneficiadas por uma doação?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Um doador saudável pode salvar a vida de mais de dez pessoas. A doação engloba tanto os órgãos, quanto os tecidos. Fazem parte do grupo: coração, fígado, rins (2), pâncreas, pulmões (2), intestino, pele, ossos, córneas (2) e medula óssea.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Quais são os órgãos possíveis de doar ainda em vida?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Esse tipo de doação só compreende órgãos duplos, como rins e pulmões, e órgãos que podem ser fragmentados, como o fígado e a medula óssea. Este tipo de doação normalmente é realizada entre parentes e o doador pode escolher o receptor.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Como se tornar um doador?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Como já dito aqui neste artigo, não existe nenhuma documentação oficial que possa validar a intenção de doação, essa decisão, oficialmente, é da família. Logo após a declaração de óbito, a família será informada sobre a possibilidade de fazer a doação, se eles concordarem, terão que assinar os documentos de autorização. Existem, entretanto, iniciativas que fazem um cadastro de declaração de vontade de ser um doador, como o Adote (Aliança Brasileira pela Doação de Órgãos e Tecidos). Lembramos, mais uma vez, que essa não é uma documentação oficial e portanto não possui nenhuma significância perante a legislação brasileira, mas muitas pessoas têm aderido a esse “cartão” para deixar claro para os familiares e autoridades do hospital o seu desejo.</a:t>
            </a:r>
          </a:p>
        </p:txBody>
      </p:sp>
    </p:spTree>
    <p:extLst>
      <p:ext uri="{BB962C8B-B14F-4D97-AF65-F5344CB8AC3E}">
        <p14:creationId xmlns:p14="http://schemas.microsoft.com/office/powerpoint/2010/main" val="3377117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9D5AD9-F595-4CB0-B6B6-B77EC9090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Doação em vida?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1E848-0CEA-4A01-95CC-BAC6C523A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9877" y="2653561"/>
            <a:ext cx="8825659" cy="3416300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 doação em vida pode gerar problemas permanentes de saúde?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Antes de qualquer operação são feitas diversas avaliações e exames e, caso seja compatível à doação, pressupõe-se que aconteça algum problema futuro. É claro que, mesmo em procedimentos cirúrgicos básicos, existem pequenos riscos. No caso de doação de um dos rins, o sistema renal funciona adequadamente com a presença de apenas um rim. O fígado é um órgão com capacidade regenerativa, ou seja, apenas uma parte dele é retirado e depois de um tempo da cirurgia ele tende a voltar ao tamanho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original.A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doação de pulmão normalmente é feita de um adulto para uma criança. Apenas um pequeno pedaço do pulmão é retirado e tanto o doador quanto o receptor podem levar uma vida normal (a menos que a profissão exija sobrecarga do órgão, como acontece com um atleta).Em geral, esse é um procedimento cuidadoso e avançado, que não deixa grandes sequelas. Além disso, os familiares costumam se sentir confortados ao saber que, graças ao ente querido, outras pessoas ganharam vida.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AA97D62-2BF8-48EF-AE86-257CD3857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3170395"/>
            <a:ext cx="2834103" cy="217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77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EBDD5-7D5F-4CA3-84C5-1F285B678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Histocompatibilidade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6B08B0-E6A8-47AB-9B61-9E5AF7BE3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517" y="2285999"/>
            <a:ext cx="8761412" cy="4391891"/>
          </a:xfrm>
        </p:spPr>
        <p:txBody>
          <a:bodyPr>
            <a:normAutofit fontScale="92500" lnSpcReduction="2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histocompatibilidade é a compatibilidade ou equivalência entre células, tecidos e órgãos, muito importante para os transplantes de órgãos. Para sabermos um pouco melhor de histocompatibilidade é preciso entender porque existem essas diferenças de genes entre os seres humanos.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Esse grupo de genes é chamado de Complexo Principal de Histocompatibilidade (MHC – Major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Histocompatibility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). Este grupo de genes é comum a todos os vertebrados e tem um papel importante no sistema imunológico e na determinação da identidade biológica de cada um.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MHC codifica um grupo de antígenos ou proteínas encontrado na superfície das células. Este complexo identifica e impede que um corpo estranho entre ou se espalhe no organismo. Isso geralmente acontece em coordenação com o sistema imunológico que desencadeia uma resposta imediata contra esses corpos estranhos.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Nos seres humanos, este complexo recebe o nome de Antígenos Leucocitários Humanos (HLA –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Lukocyte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Antigen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6E9235C-0E5F-4BCA-87E9-F8279BF2A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083" y="2681484"/>
            <a:ext cx="2438400" cy="338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1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25B1C4-EDA9-49D3-A033-8FB83790C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681" y="873823"/>
            <a:ext cx="9097412" cy="706964"/>
          </a:xfrm>
        </p:spPr>
        <p:txBody>
          <a:bodyPr/>
          <a:lstStyle/>
          <a:p>
            <a:r>
              <a:rPr lang="pt-BR" dirty="0"/>
              <a:t>Exames de Histocompatibilidade – Prova Cruzada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432ACD-AAD3-42F6-8594-0F7DB6D1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518" y="2700482"/>
            <a:ext cx="8761412" cy="3416300"/>
          </a:xfrm>
        </p:spPr>
        <p:txBody>
          <a:bodyPr>
            <a:normAutofit fontScale="92500" lnSpcReduction="1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MATERIAIS: sangue, soro e plasma, tubos de ensaio, lâminas de microscopia.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APARELHOS: microscópio, contador de células sanguíneas, centrífuga,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termociclador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 analisador de citometria de fluxo.</a:t>
            </a: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Crossmatch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ou prova cruzada de linfócitos, é realizado por citotoxicidade depende de complemento (CDC) (Método clássico) ou citometria de fluxo, que investiga a presença de anticorpos pré-formados no receptor que tenham especificidade para antígenos expressos nas células do doador. 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Técnica: pegar o soro do receptor e colocar junto com linfócitos do doador com a finalidade de não ocorrer uma rejeição da parte do receptor, pois o paciente poderá ter em seu organismo anticorpos contra os antígenos expressados na superfície das células do doador, podendo consequentemente causar rejeição.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Material: soro ou plasma.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ACB3714-D85B-4634-BE65-047EA6D25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5930" y="1327005"/>
            <a:ext cx="2655946" cy="21089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4EF8A58-06AA-44F5-8A21-D60911FAF8F3}"/>
              </a:ext>
            </a:extLst>
          </p:cNvPr>
          <p:cNvSpPr txBox="1"/>
          <p:nvPr/>
        </p:nvSpPr>
        <p:spPr>
          <a:xfrm>
            <a:off x="9005455" y="3418937"/>
            <a:ext cx="3186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Aglutinação intensa – reação positiva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CF558A1-1544-4009-8145-6EBB180CA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635" y="4159182"/>
            <a:ext cx="2692536" cy="19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C1C181D-AD34-4AB3-BA91-522AEB22930F}"/>
              </a:ext>
            </a:extLst>
          </p:cNvPr>
          <p:cNvSpPr txBox="1"/>
          <p:nvPr/>
        </p:nvSpPr>
        <p:spPr>
          <a:xfrm>
            <a:off x="9252459" y="6116782"/>
            <a:ext cx="2692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Rouleaux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- reação negativa</a:t>
            </a:r>
          </a:p>
        </p:txBody>
      </p:sp>
    </p:spTree>
    <p:extLst>
      <p:ext uri="{BB962C8B-B14F-4D97-AF65-F5344CB8AC3E}">
        <p14:creationId xmlns:p14="http://schemas.microsoft.com/office/powerpoint/2010/main" val="550268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4DBCC0-0C24-47A4-A2C3-DD56F9EA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9388356" cy="706964"/>
          </a:xfrm>
        </p:spPr>
        <p:txBody>
          <a:bodyPr/>
          <a:lstStyle/>
          <a:p>
            <a:r>
              <a:rPr lang="pt-BR" dirty="0"/>
              <a:t>Exames de Histocompatibilidade - PRA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BB6821-247B-47F1-A7A1-52B94F271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64" y="2286000"/>
            <a:ext cx="10030691" cy="4572000"/>
          </a:xfrm>
        </p:spPr>
        <p:txBody>
          <a:bodyPr>
            <a:normAutofit fontScale="92500" lnSpcReduction="2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avaliação de reatividade contra painel de classe I e II (PRA)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PRA é um método empregado mundialmente para avaliar o status imunológico dos pacientes, é muito sensível e específico, e permite determinar quais são as moléculas HLA reconhecidas pelos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AloAc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do paciente. Indica o grau de dificuldade de se encontrar um doador compatível para um paciente. Alguns pacientes têm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AloAc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para uma ou duas moléculas HLA e outros para muitas tendo um PRA com percentual alto, sendo então denominados como altamente sensibilizados. A identificação da especificidade do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AloAc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para a molécula HLA constitui-se em uma das mais importantes avaliações imunológicas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-transplante de órgãos sólidos. Esse exame é usado antes do transplante e para seguimento imunológico do paciente após o transplante, visando identificar alterações iniciais relacionadas com um possível episódio de rejeição.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Exame Indicado para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-Transplante de Medula Óssea,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-Transplante Renal e Monitoramento Pós-Transplantes: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PRA (Avaliação de reatividade contra painel) – Single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Antigen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– Classe I e II.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Material: Soro.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Método: Citometria de Fluxo.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Resultado: 20 dias úteis.</a:t>
            </a:r>
          </a:p>
        </p:txBody>
      </p:sp>
    </p:spTree>
    <p:extLst>
      <p:ext uri="{BB962C8B-B14F-4D97-AF65-F5344CB8AC3E}">
        <p14:creationId xmlns:p14="http://schemas.microsoft.com/office/powerpoint/2010/main" val="1672616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1364D6-4093-48BA-9FA8-A566CE2AC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38200"/>
            <a:ext cx="9249810" cy="706964"/>
          </a:xfrm>
        </p:spPr>
        <p:txBody>
          <a:bodyPr/>
          <a:lstStyle/>
          <a:p>
            <a:r>
              <a:rPr lang="pt-BR" dirty="0"/>
              <a:t>Exames de Histocompatibilidade – Tipagem HLA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7C81C5-7836-4211-91D7-4A05F795D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28" y="2258290"/>
            <a:ext cx="10718390" cy="5181600"/>
          </a:xfrm>
        </p:spPr>
        <p:txBody>
          <a:bodyPr>
            <a:noAutofit/>
          </a:bodyPr>
          <a:lstStyle/>
          <a:p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É o exame realizado para se determinar a identificação da variante de cada subtipo do HLA. Cada indivíduo possui duas variantes de cada subtipo de HLA (exemplo: HLA-A, HLA-B, HLA-DR ...), um herdado do pai e outro da mãe. A escolha dos subtipos que serão tipificados depende da indicação. No caso de doenças, pode ser bem específica. Já no caso de transplantes, pode ser bem ampla e depende do órgão/tecido a ser transplantado. A Histocompatibilidade consiste em determinar e comparar o HLA do par doador-receptor a fim de escolher o doador com maior semelhança genética com o receptor. O laboratório determina o tipo de HLA de cada indivíduo e a compatibilidade representa o número de moléculas que dois indivíduos têm em comum. Quanto maior o número de moléculas semelhantes, maior será a compatibilidade e consequentemente o aumento da probabilidade de sucesso no transplante e maior sobrevida no pós-transplante.</a:t>
            </a:r>
          </a:p>
          <a:p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Uma maior semelhança nas moléculas HLA poderá ser encontrada entre irmãos do que com os pais. Quando dois irmãos apresentam semelhança em todas as moléculas HLA considera-se que eles são 100% compatíveis no HLA, ou seja, eles apresentam 0 (zero) incompatibilidade no HLA. O paciente tem 25% de probabilidade de ter irmãos idênticos no HLA e de 50% de probabilidade de compartilhar metade das moléculas HLA com os irmãos. Nesse último caso, eles são considerados como </a:t>
            </a:r>
            <a:r>
              <a:rPr lang="pt-BR" sz="1300" dirty="0" err="1">
                <a:latin typeface="Arial" panose="020B0604020202020204" pitchFamily="34" charset="0"/>
                <a:cs typeface="Arial" panose="020B0604020202020204" pitchFamily="34" charset="0"/>
              </a:rPr>
              <a:t>haploidênticos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Aplicação Clínica: Determinar o grau de compatibilidade entre o possível doador e receptor de órgãos; Incluir pacientes que sofrem de doenças hematológicas, e que necessitam de transplante de medula óssea no REREME</a:t>
            </a:r>
          </a:p>
          <a:p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Material: Sangue com anticoagulante EDTA.</a:t>
            </a:r>
          </a:p>
          <a:p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Método: SSP (</a:t>
            </a:r>
            <a:r>
              <a:rPr lang="pt-BR" sz="1300" dirty="0" err="1">
                <a:latin typeface="Arial" panose="020B0604020202020204" pitchFamily="34" charset="0"/>
                <a:cs typeface="Arial" panose="020B0604020202020204" pitchFamily="34" charset="0"/>
              </a:rPr>
              <a:t>Sequence-Specific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 Primers) e o SSO (</a:t>
            </a:r>
            <a:r>
              <a:rPr lang="pt-BR" sz="1300" dirty="0" err="1">
                <a:latin typeface="Arial" panose="020B0604020202020204" pitchFamily="34" charset="0"/>
                <a:cs typeface="Arial" panose="020B0604020202020204" pitchFamily="34" charset="0"/>
              </a:rPr>
              <a:t>Sequence-Specific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300" dirty="0" err="1">
                <a:latin typeface="Arial" panose="020B0604020202020204" pitchFamily="34" charset="0"/>
                <a:cs typeface="Arial" panose="020B0604020202020204" pitchFamily="34" charset="0"/>
              </a:rPr>
              <a:t>Oligonucleotides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Resultado: 20 dias úteis.</a:t>
            </a:r>
          </a:p>
          <a:p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Conservação: Após a coleta, manter sob refrigeração o tubo com sangue em temperatura entre 2 e 8 °C. Não congelar.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A9B9C22-39F4-4336-9F1C-B955B6CAD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454" y="5257799"/>
            <a:ext cx="2281546" cy="1524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86986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Íon - Sala da Diretoria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Íon - Sala da Diretori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141</TotalTime>
  <Words>2342</Words>
  <Application>Microsoft Office PowerPoint</Application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Century Gothic</vt:lpstr>
      <vt:lpstr>Wingdings 3</vt:lpstr>
      <vt:lpstr>Íon - Sala da Diretoria</vt:lpstr>
      <vt:lpstr>Faetec Oscar Tenório Curso: Análises Clínicas Alunos: Hevelym Jamily (8), Rafael Aleixo (9), Lucas Queiroz (27), Miguel Mendes (31) Turma: 3231 Professora orientadora: Regina Reis   </vt:lpstr>
      <vt:lpstr>História dos transplantes de órgãos</vt:lpstr>
      <vt:lpstr>No Brasil...</vt:lpstr>
      <vt:lpstr>Principais dúvidas sobre a doação de orgãos</vt:lpstr>
      <vt:lpstr>Doação em vida?</vt:lpstr>
      <vt:lpstr>Histocompatibilidade</vt:lpstr>
      <vt:lpstr>Exames de Histocompatibilidade – Prova Cruzada</vt:lpstr>
      <vt:lpstr>Exames de Histocompatibilidade - PRA</vt:lpstr>
      <vt:lpstr>Exames de Histocompatibilidade – Tipagem HLA</vt:lpstr>
      <vt:lpstr>Transplantes na pandemia.</vt:lpstr>
      <vt:lpstr>Dados e lista de espera.</vt:lpstr>
      <vt:lpstr>Obrigado por assistir!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Faetec Oscar Tenório Curso: Análises Clínicas Alunos: Hevelym Jamily (8), Rafael Aleixo (9), Lucas Queiroz (27), Miguel Mendes (31) Turma: 3231 Professora orientadora: Regina Reis   </dc:title>
  <dc:creator>Lucas Queiroz</dc:creator>
  <cp:lastModifiedBy>Lucas Queiroz</cp:lastModifiedBy>
  <cp:revision>5</cp:revision>
  <dcterms:created xsi:type="dcterms:W3CDTF">2021-10-18T22:04:59Z</dcterms:created>
  <dcterms:modified xsi:type="dcterms:W3CDTF">2021-10-20T20:31:26Z</dcterms:modified>
</cp:coreProperties>
</file>