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222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60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29531"/>
            <a:ext cx="7556500" cy="466386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556500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135640"/>
            <a:ext cx="7556500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95127"/>
            <a:ext cx="7556500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28" y="7878228"/>
            <a:ext cx="4658362" cy="13754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640" y="4884053"/>
            <a:ext cx="5929630" cy="2796012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4271" y="1140628"/>
            <a:ext cx="5289550" cy="54179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453" y="587088"/>
            <a:ext cx="1700213" cy="816792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7011" y="1140628"/>
            <a:ext cx="3990869" cy="763215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563" y="1140630"/>
            <a:ext cx="5289550" cy="54179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29531"/>
            <a:ext cx="7556500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56500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35640"/>
            <a:ext cx="7556500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56500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3387721"/>
            <a:ext cx="4930786" cy="377862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320" y="7184304"/>
            <a:ext cx="4933950" cy="1302699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44562" y="1140628"/>
            <a:ext cx="2765679" cy="54179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38702" y="1140630"/>
            <a:ext cx="2765679" cy="54179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563" y="1140629"/>
            <a:ext cx="2765679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675" y="2183473"/>
            <a:ext cx="2765679" cy="427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479" y="1140629"/>
            <a:ext cx="2765679" cy="99755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597" y="2181454"/>
            <a:ext cx="2765679" cy="427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19" y="3445652"/>
            <a:ext cx="3004820" cy="1962317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030" y="1140629"/>
            <a:ext cx="3319674" cy="763215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000" y="5453980"/>
            <a:ext cx="2800351" cy="3336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9531"/>
            <a:ext cx="7556500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556500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135640"/>
            <a:ext cx="7556500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95127"/>
            <a:ext cx="7556500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98235" y="1782234"/>
            <a:ext cx="3400425" cy="48770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76" y="1575610"/>
            <a:ext cx="3052775" cy="3372709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06" y="6961190"/>
            <a:ext cx="5275285" cy="1782233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60642"/>
            <a:ext cx="7556500" cy="273275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56500" cy="79606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75763"/>
            <a:ext cx="7556500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56500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1954" y="6817344"/>
            <a:ext cx="5381867" cy="178223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563" y="1141783"/>
            <a:ext cx="5289550" cy="541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0637" y="9624061"/>
            <a:ext cx="207803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825" y="9624061"/>
            <a:ext cx="2770717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8542" y="9624061"/>
            <a:ext cx="15113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asaud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096" y="1841502"/>
            <a:ext cx="6428422" cy="1231105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ADOLECENTES NA PANDEMIA</a:t>
            </a:r>
            <a:endParaRPr lang="pt-BR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quarter" idx="13"/>
          </p:nvPr>
        </p:nvSpPr>
        <p:spPr>
          <a:xfrm>
            <a:off x="1134427" y="5988305"/>
            <a:ext cx="5539423" cy="1384995"/>
          </a:xfrm>
        </p:spPr>
        <p:txBody>
          <a:bodyPr>
            <a:noAutofit/>
          </a:bodyPr>
          <a:lstStyle/>
          <a:p>
            <a:r>
              <a:rPr lang="pt-BR" sz="2000" dirty="0" smtClean="0"/>
              <a:t>PARTICIPANTES:</a:t>
            </a:r>
          </a:p>
          <a:p>
            <a:r>
              <a:rPr lang="pt-BR" sz="2000" dirty="0" smtClean="0"/>
              <a:t>BRENDO,BRYAN,DEBORA,EDUARDO,GABRIEL,GUSTAVO,JOÃO PEDRO E KAIO</a:t>
            </a:r>
          </a:p>
          <a:p>
            <a:endParaRPr lang="pt-BR" sz="2000" dirty="0" smtClean="0"/>
          </a:p>
          <a:p>
            <a:r>
              <a:rPr lang="pt-BR" sz="2000" dirty="0" smtClean="0"/>
              <a:t>TURMA:1201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PROF: SANDRA REGINA</a:t>
            </a:r>
            <a:endParaRPr lang="pt-BR" sz="2000" dirty="0"/>
          </a:p>
        </p:txBody>
      </p:sp>
      <p:pic>
        <p:nvPicPr>
          <p:cNvPr id="4" name="Spring_In_My_St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1451" y="165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60" y="2194559"/>
            <a:ext cx="2499360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4724" y="1180061"/>
            <a:ext cx="514223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2A2626"/>
                </a:solidFill>
                <a:latin typeface="Times New Roman"/>
                <a:cs typeface="Times New Roman"/>
              </a:rPr>
              <a:t>Dificuldade</a:t>
            </a:r>
            <a:r>
              <a:rPr sz="1750" spc="2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spc="5" dirty="0">
                <a:solidFill>
                  <a:srgbClr val="2A2626"/>
                </a:solidFill>
                <a:latin typeface="Times New Roman"/>
                <a:cs typeface="Times New Roman"/>
              </a:rPr>
              <a:t>dos</a:t>
            </a:r>
            <a:r>
              <a:rPr sz="1750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2A2626"/>
                </a:solidFill>
                <a:latin typeface="Times New Roman"/>
                <a:cs typeface="Times New Roman"/>
              </a:rPr>
              <a:t>adolescentes</a:t>
            </a:r>
            <a:r>
              <a:rPr sz="17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7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spc="15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750" spc="-10" dirty="0">
                <a:solidFill>
                  <a:srgbClr val="2A2626"/>
                </a:solidFill>
                <a:latin typeface="Times New Roman"/>
                <a:cs typeface="Times New Roman"/>
              </a:rPr>
              <a:t> pais</a:t>
            </a:r>
            <a:r>
              <a:rPr sz="17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7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2A2626"/>
                </a:solidFill>
                <a:latin typeface="Times New Roman"/>
                <a:cs typeface="Times New Roman"/>
              </a:rPr>
              <a:t>quarentena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9172" y="4903820"/>
            <a:ext cx="5608320" cy="4727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" indent="2540" algn="just">
              <a:lnSpc>
                <a:spcPct val="99000"/>
              </a:lnSpc>
            </a:pP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A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quarentena,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provocada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pelo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coronavírus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(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Covid-19), 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mexe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todos,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mas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pode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interferir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mais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nos </a:t>
            </a:r>
            <a:r>
              <a:rPr sz="1550" spc="-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adolescentes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jovens 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adultos, afinal  </a:t>
            </a:r>
            <a:r>
              <a:rPr sz="1550" spc="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eles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 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estão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acostumados 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  </a:t>
            </a:r>
            <a:r>
              <a:rPr sz="1550" spc="-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lidar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  </a:t>
            </a:r>
            <a:r>
              <a:rPr sz="1550" spc="-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limites,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imposições 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tão 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rigorosas 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tanta  </a:t>
            </a:r>
            <a:r>
              <a:rPr sz="1550" spc="-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falta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prazer  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como 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pandemia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está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afetando.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Num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webinar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sobre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desenvolvimento </a:t>
            </a:r>
            <a:r>
              <a:rPr sz="1550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na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infância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impacto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pandemia, 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adolescentes  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questionados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resolveram </a:t>
            </a:r>
            <a:r>
              <a:rPr sz="1550" spc="1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escrever 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texto,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é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baseado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orientações 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Academia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Americana </a:t>
            </a:r>
            <a:r>
              <a:rPr sz="1550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pediatria.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6985" indent="2540" algn="just">
              <a:lnSpc>
                <a:spcPct val="99000"/>
              </a:lnSpc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Estresse, 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medo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incerteza 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criados 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pela 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pandemia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da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Covid-19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podem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desgastar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qualquer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pessoa,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mas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adolescentes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podem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ter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um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momento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especialmente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difícil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lidar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emocionalmente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agora.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Sentir-se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deprimido,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sem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esperança, </a:t>
            </a:r>
            <a:r>
              <a:rPr sz="1550" spc="-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ansioso</a:t>
            </a:r>
            <a:r>
              <a:rPr sz="1550" spc="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raiva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pode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ser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um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sinal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precisa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mais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apoio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durante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esse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período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difícil.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2540" algn="just">
              <a:lnSpc>
                <a:spcPct val="99000"/>
              </a:lnSpc>
            </a:pP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A  </a:t>
            </a:r>
            <a:r>
              <a:rPr sz="1550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procura  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serviço  </a:t>
            </a:r>
            <a:r>
              <a:rPr sz="1550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psicológico  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pode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ser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importante.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Neste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período,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teleconsultas,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mesmo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saúde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mental,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pode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ser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uma solução. </a:t>
            </a:r>
            <a:r>
              <a:rPr sz="1550" spc="-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pediatras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podem </a:t>
            </a:r>
            <a:r>
              <a:rPr sz="1550" spc="-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rastrear </a:t>
            </a:r>
            <a:r>
              <a:rPr sz="1550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depressão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perguntar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aos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adolescentes   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familiares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sobre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outras  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preocupações,   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como ansiedade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problemas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lidar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estresse.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70" dirty="0">
                <a:solidFill>
                  <a:srgbClr val="2A2626"/>
                </a:solidFill>
                <a:latin typeface="Arial"/>
                <a:cs typeface="Arial"/>
              </a:rPr>
              <a:t>É</a:t>
            </a:r>
            <a:r>
              <a:rPr sz="1550" spc="-180" dirty="0">
                <a:solidFill>
                  <a:srgbClr val="2A2626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recomendado: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9" y="877823"/>
            <a:ext cx="3450336" cy="2255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9172" y="3958939"/>
            <a:ext cx="5618480" cy="3095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5715" algn="just">
              <a:lnSpc>
                <a:spcPct val="99000"/>
              </a:lnSpc>
            </a:pP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Conversar</a:t>
            </a:r>
            <a:r>
              <a:rPr sz="1550" b="1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b="1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50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b="1" spc="-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adolescente,</a:t>
            </a:r>
            <a:r>
              <a:rPr sz="1550" b="1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respeitando </a:t>
            </a:r>
            <a:r>
              <a:rPr sz="1550" spc="-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seu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tempo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seu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espaço.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E,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se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ele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não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quiser 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falar,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talvez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crie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empatia </a:t>
            </a:r>
            <a:r>
              <a:rPr sz="1550" spc="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confessando 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seus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medos</a:t>
            </a:r>
            <a:r>
              <a:rPr sz="1550" spc="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angustias.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Observe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sinais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problemas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saúde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mental.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Lembre-se  </a:t>
            </a:r>
            <a:r>
              <a:rPr sz="1550" spc="-1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esses 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sinais </a:t>
            </a:r>
            <a:r>
              <a:rPr sz="1550" spc="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não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são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mesmos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todo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s</a:t>
            </a:r>
            <a:r>
              <a:rPr sz="1550" spc="-10" dirty="0">
                <a:solidFill>
                  <a:srgbClr val="423F41"/>
                </a:solidFill>
                <a:latin typeface="Times New Roman"/>
                <a:cs typeface="Times New Roman"/>
              </a:rPr>
              <a:t>.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(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Abaixo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sinais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alerta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1750" indent="5715" algn="just">
              <a:lnSpc>
                <a:spcPct val="98700"/>
              </a:lnSpc>
            </a:pP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Ofereça </a:t>
            </a:r>
            <a:r>
              <a:rPr sz="1550" b="1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privacidade </a:t>
            </a:r>
            <a:r>
              <a:rPr sz="1550" b="1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</a:t>
            </a:r>
            <a:r>
              <a:rPr sz="1550" spc="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conversar </a:t>
            </a:r>
            <a:r>
              <a:rPr sz="1550" spc="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pediatra. 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Se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marcar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uma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visita, </a:t>
            </a:r>
            <a:r>
              <a:rPr sz="1550" spc="-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garanta </a:t>
            </a:r>
            <a:r>
              <a:rPr sz="1550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tenha </a:t>
            </a:r>
            <a:r>
              <a:rPr sz="1550" spc="-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chance</a:t>
            </a:r>
            <a:r>
              <a:rPr sz="1550" spc="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falar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mais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abertamente possível.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13335" indent="51435" algn="just">
              <a:lnSpc>
                <a:spcPct val="98700"/>
              </a:lnSpc>
            </a:pP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Dê   </a:t>
            </a:r>
            <a:r>
              <a:rPr sz="1550" b="1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50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b="1" spc="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A2626"/>
                </a:solidFill>
                <a:latin typeface="Times New Roman"/>
                <a:cs typeface="Times New Roman"/>
              </a:rPr>
              <a:t>tom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b="1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A2626"/>
                </a:solidFill>
                <a:latin typeface="Times New Roman"/>
                <a:cs typeface="Times New Roman"/>
              </a:rPr>
              <a:t>da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b="1" spc="-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conversa,   </a:t>
            </a:r>
            <a:r>
              <a:rPr sz="1550" b="1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tentando  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permanecer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 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positivo  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transmitindo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mensagens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consistentes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um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futuro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melhor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está por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vir.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Mantenha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linhas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comunicação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abertas.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3" y="913988"/>
            <a:ext cx="5602605" cy="7911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10160" algn="just">
              <a:lnSpc>
                <a:spcPts val="1850"/>
              </a:lnSpc>
            </a:pP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Os</a:t>
            </a:r>
            <a:r>
              <a:rPr sz="1550" spc="1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sinais</a:t>
            </a:r>
            <a:r>
              <a:rPr sz="1550" b="1" spc="18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b="1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alerta</a:t>
            </a:r>
            <a:r>
              <a:rPr sz="1550" b="1" spc="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que</a:t>
            </a:r>
            <a:r>
              <a:rPr sz="1550" spc="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um</a:t>
            </a:r>
            <a:r>
              <a:rPr sz="1550" spc="1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adolescente </a:t>
            </a:r>
            <a:r>
              <a:rPr sz="1550" spc="-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manifesta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precisar </a:t>
            </a:r>
            <a:r>
              <a:rPr sz="1550" spc="-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mais</a:t>
            </a:r>
            <a:r>
              <a:rPr sz="1550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apoio</a:t>
            </a:r>
            <a:r>
              <a:rPr sz="1550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são:</a:t>
            </a:r>
            <a:endParaRPr sz="1550">
              <a:latin typeface="Times New Roman"/>
              <a:cs typeface="Times New Roman"/>
            </a:endParaRPr>
          </a:p>
          <a:p>
            <a:pPr marL="21590" indent="-3175" algn="just">
              <a:lnSpc>
                <a:spcPts val="1760"/>
              </a:lnSpc>
              <a:buClr>
                <a:srgbClr val="282426"/>
              </a:buClr>
              <a:buFont typeface="Times New Roman"/>
              <a:buChar char="-"/>
              <a:tabLst>
                <a:tab pos="159385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Mudanças </a:t>
            </a:r>
            <a:r>
              <a:rPr sz="1550" b="1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b="1" spc="1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humor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-6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82426"/>
                </a:solidFill>
                <a:latin typeface="Times New Roman"/>
                <a:cs typeface="Times New Roman"/>
              </a:rPr>
              <a:t>-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não </a:t>
            </a:r>
            <a:r>
              <a:rPr sz="1550" spc="-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são</a:t>
            </a:r>
            <a:r>
              <a:rPr sz="1550" spc="1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usuais,   </a:t>
            </a:r>
            <a:r>
              <a:rPr sz="1550" spc="-1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como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14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irritabilidade</a:t>
            </a:r>
            <a:endParaRPr sz="1550">
              <a:latin typeface="Times New Roman"/>
              <a:cs typeface="Times New Roman"/>
            </a:endParaRPr>
          </a:p>
          <a:p>
            <a:pPr marL="15240" marR="15875" indent="2540" algn="just">
              <a:lnSpc>
                <a:spcPts val="1850"/>
              </a:lnSpc>
              <a:spcBef>
                <a:spcPts val="60"/>
              </a:spcBef>
            </a:pP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contínua,   </a:t>
            </a:r>
            <a:r>
              <a:rPr sz="1550" spc="-8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sentimentos   </a:t>
            </a:r>
            <a:r>
              <a:rPr sz="1550" spc="-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 </a:t>
            </a:r>
            <a:r>
              <a:rPr sz="1550" spc="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desesperança   </a:t>
            </a:r>
            <a:r>
              <a:rPr sz="1550" spc="-5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  </a:t>
            </a:r>
            <a:r>
              <a:rPr sz="1550" spc="-1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raiva   </a:t>
            </a:r>
            <a:r>
              <a:rPr sz="1550" spc="-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 </a:t>
            </a:r>
            <a:r>
              <a:rPr sz="1550" spc="15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conflitos frequentes</a:t>
            </a:r>
            <a:r>
              <a:rPr sz="1550" spc="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com</a:t>
            </a:r>
            <a:r>
              <a:rPr sz="1550" spc="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amigos</a:t>
            </a:r>
            <a:r>
              <a:rPr sz="1550" spc="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e</a:t>
            </a:r>
            <a:r>
              <a:rPr sz="1550" spc="-3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familiares.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313690">
              <a:lnSpc>
                <a:spcPts val="1850"/>
              </a:lnSpc>
              <a:tabLst>
                <a:tab pos="1475105" algn="l"/>
                <a:tab pos="1923414" algn="l"/>
                <a:tab pos="3596640" algn="l"/>
                <a:tab pos="4291965" algn="l"/>
                <a:tab pos="5313045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Mudanças	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de	comportamento,	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como	afastar-se	dos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relacionamentos </a:t>
            </a:r>
            <a:r>
              <a:rPr sz="1550" spc="-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pessoais.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500">
              <a:latin typeface="Times New Roman"/>
              <a:cs typeface="Times New Roman"/>
            </a:endParaRPr>
          </a:p>
          <a:p>
            <a:pPr marL="131445" indent="-113030" algn="just">
              <a:lnSpc>
                <a:spcPct val="100000"/>
              </a:lnSpc>
              <a:buClr>
                <a:srgbClr val="282426"/>
              </a:buClr>
              <a:buFont typeface="Times New Roman"/>
              <a:buChar char="-"/>
              <a:tabLst>
                <a:tab pos="132080" algn="l"/>
              </a:tabLst>
            </a:pP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Falta</a:t>
            </a:r>
            <a:r>
              <a:rPr sz="1550" b="1" spc="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interesse</a:t>
            </a:r>
            <a:r>
              <a:rPr sz="1550" b="1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82426"/>
                </a:solidFill>
                <a:latin typeface="Times New Roman"/>
                <a:cs typeface="Times New Roman"/>
              </a:rPr>
              <a:t>em</a:t>
            </a:r>
            <a:r>
              <a:rPr sz="1550" b="1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atividades</a:t>
            </a:r>
            <a:r>
              <a:rPr sz="1550" b="1" spc="13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anteriormente </a:t>
            </a:r>
            <a:r>
              <a:rPr sz="1550" spc="-1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apreciadas.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282426"/>
              </a:buClr>
              <a:buFont typeface="Times New Roman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131445" indent="-113030" algn="just">
              <a:lnSpc>
                <a:spcPct val="100000"/>
              </a:lnSpc>
              <a:buClr>
                <a:srgbClr val="282426"/>
              </a:buClr>
              <a:buFont typeface="Times New Roman"/>
              <a:buChar char="-"/>
              <a:tabLst>
                <a:tab pos="132080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Dificuldade </a:t>
            </a:r>
            <a:r>
              <a:rPr sz="1550" b="1" spc="-1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82426"/>
                </a:solidFill>
                <a:latin typeface="Times New Roman"/>
                <a:cs typeface="Times New Roman"/>
              </a:rPr>
              <a:t>em</a:t>
            </a:r>
            <a:r>
              <a:rPr sz="1550" b="1" spc="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adormecer</a:t>
            </a:r>
            <a:r>
              <a:rPr sz="1550" b="1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dormir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o</a:t>
            </a:r>
            <a:r>
              <a:rPr sz="1550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tempo</a:t>
            </a:r>
            <a:r>
              <a:rPr sz="1550" spc="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todo.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282426"/>
              </a:buClr>
              <a:buFont typeface="Times New Roman"/>
              <a:buChar char="-"/>
            </a:pPr>
            <a:endParaRPr sz="1650">
              <a:latin typeface="Times New Roman"/>
              <a:cs typeface="Times New Roman"/>
            </a:endParaRPr>
          </a:p>
          <a:p>
            <a:pPr marL="21590" marR="13970" indent="-3175" algn="just">
              <a:lnSpc>
                <a:spcPts val="1820"/>
              </a:lnSpc>
              <a:buClr>
                <a:srgbClr val="282426"/>
              </a:buClr>
              <a:buFont typeface="Times New Roman"/>
              <a:buChar char="-"/>
              <a:tabLst>
                <a:tab pos="189865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Alterações  </a:t>
            </a:r>
            <a:r>
              <a:rPr sz="1550" b="1" spc="-1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20" dirty="0">
                <a:solidFill>
                  <a:srgbClr val="282426"/>
                </a:solidFill>
                <a:latin typeface="Times New Roman"/>
                <a:cs typeface="Times New Roman"/>
              </a:rPr>
              <a:t>no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peso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12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nos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4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padrões  </a:t>
            </a:r>
            <a:r>
              <a:rPr sz="1550" spc="-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alimentares,  </a:t>
            </a:r>
            <a:r>
              <a:rPr sz="1550" spc="-1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como </a:t>
            </a:r>
            <a:r>
              <a:rPr sz="1550" spc="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nunca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sentir</a:t>
            </a:r>
            <a:r>
              <a:rPr sz="1550" spc="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fome</a:t>
            </a:r>
            <a:r>
              <a:rPr sz="1550" spc="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spc="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comer</a:t>
            </a:r>
            <a:r>
              <a:rPr sz="1550" spc="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o</a:t>
            </a:r>
            <a:r>
              <a:rPr sz="1550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tempo</a:t>
            </a:r>
            <a:r>
              <a:rPr sz="1550" spc="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todo.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  <a:buClr>
                <a:srgbClr val="282426"/>
              </a:buClr>
              <a:buFont typeface="Times New Roman"/>
              <a:buChar char="-"/>
            </a:pPr>
            <a:endParaRPr sz="1500">
              <a:latin typeface="Times New Roman"/>
              <a:cs typeface="Times New Roman"/>
            </a:endParaRPr>
          </a:p>
          <a:p>
            <a:pPr marL="131445" indent="-113030" algn="just">
              <a:lnSpc>
                <a:spcPct val="100000"/>
              </a:lnSpc>
              <a:buClr>
                <a:srgbClr val="282426"/>
              </a:buClr>
              <a:buFont typeface="Times New Roman"/>
              <a:buChar char="-"/>
              <a:tabLst>
                <a:tab pos="132080" algn="l"/>
              </a:tabLst>
            </a:pP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Problemas</a:t>
            </a:r>
            <a:r>
              <a:rPr sz="1550" b="1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82426"/>
                </a:solidFill>
                <a:latin typeface="Times New Roman"/>
                <a:cs typeface="Times New Roman"/>
              </a:rPr>
              <a:t>com 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memória,</a:t>
            </a:r>
            <a:r>
              <a:rPr sz="1550" b="1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pensamento </a:t>
            </a:r>
            <a:r>
              <a:rPr sz="1550" spc="-1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spc="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concentração.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Clr>
                <a:srgbClr val="282426"/>
              </a:buClr>
              <a:buFont typeface="Times New Roman"/>
              <a:buChar char="-"/>
            </a:pPr>
            <a:endParaRPr sz="1550">
              <a:latin typeface="Times New Roman"/>
              <a:cs typeface="Times New Roman"/>
            </a:endParaRPr>
          </a:p>
          <a:p>
            <a:pPr marL="131445" indent="-113030" algn="just">
              <a:lnSpc>
                <a:spcPct val="100000"/>
              </a:lnSpc>
              <a:buClr>
                <a:srgbClr val="282426"/>
              </a:buClr>
              <a:buFont typeface="Times New Roman"/>
              <a:buChar char="-"/>
              <a:tabLst>
                <a:tab pos="132080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Mudanças</a:t>
            </a:r>
            <a:r>
              <a:rPr sz="1550" b="1" spc="1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na</a:t>
            </a:r>
            <a:r>
              <a:rPr sz="1550" b="1" spc="4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aparência,</a:t>
            </a:r>
            <a:r>
              <a:rPr sz="1550" b="1" spc="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como</a:t>
            </a:r>
            <a:r>
              <a:rPr sz="1550" spc="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falta</a:t>
            </a:r>
            <a:r>
              <a:rPr sz="1550" spc="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higiene</a:t>
            </a:r>
            <a:r>
              <a:rPr sz="1550" spc="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pessoal</a:t>
            </a:r>
            <a:r>
              <a:rPr sz="1550" spc="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básica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282426"/>
              </a:buClr>
              <a:buFont typeface="Times New Roman"/>
              <a:buChar char="-"/>
            </a:pPr>
            <a:endParaRPr sz="1600">
              <a:latin typeface="Times New Roman"/>
              <a:cs typeface="Times New Roman"/>
            </a:endParaRPr>
          </a:p>
          <a:p>
            <a:pPr marL="18415" marR="20320" algn="just">
              <a:lnSpc>
                <a:spcPts val="1850"/>
              </a:lnSpc>
              <a:buClr>
                <a:srgbClr val="282426"/>
              </a:buClr>
              <a:buFont typeface="Times New Roman"/>
              <a:buChar char="-"/>
              <a:tabLst>
                <a:tab pos="171450" algn="l"/>
              </a:tabLst>
            </a:pP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Um </a:t>
            </a:r>
            <a:r>
              <a:rPr sz="1550" spc="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aumento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-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-5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comportamentos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6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arriscados</a:t>
            </a: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imprudentes, como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usar</a:t>
            </a:r>
            <a:r>
              <a:rPr sz="1550" spc="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drogas</a:t>
            </a:r>
            <a:r>
              <a:rPr sz="1550" spc="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spc="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álcool.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82426"/>
              </a:buClr>
              <a:buFont typeface="Times New Roman"/>
              <a:buChar char="-"/>
            </a:pPr>
            <a:endParaRPr sz="1500">
              <a:latin typeface="Times New Roman"/>
              <a:cs typeface="Times New Roman"/>
            </a:endParaRPr>
          </a:p>
          <a:p>
            <a:pPr marL="15240" marR="10160" indent="3175" algn="just">
              <a:lnSpc>
                <a:spcPct val="99000"/>
              </a:lnSpc>
              <a:buClr>
                <a:srgbClr val="282426"/>
              </a:buClr>
              <a:buFont typeface="Times New Roman"/>
              <a:buChar char="-"/>
              <a:tabLst>
                <a:tab pos="140970" algn="l"/>
              </a:tabLst>
            </a:pPr>
            <a:r>
              <a:rPr sz="1550" b="1" dirty="0">
                <a:solidFill>
                  <a:srgbClr val="282426"/>
                </a:solidFill>
                <a:latin typeface="Times New Roman"/>
                <a:cs typeface="Times New Roman"/>
              </a:rPr>
              <a:t>Pensamentos </a:t>
            </a:r>
            <a:r>
              <a:rPr sz="1550" b="1" spc="-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sobre</a:t>
            </a:r>
            <a:r>
              <a:rPr sz="1550" b="1" spc="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morte</a:t>
            </a:r>
            <a:r>
              <a:rPr sz="1550" b="1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20" dirty="0">
                <a:solidFill>
                  <a:srgbClr val="282426"/>
                </a:solidFill>
                <a:latin typeface="Times New Roman"/>
                <a:cs typeface="Times New Roman"/>
              </a:rPr>
              <a:t>ou</a:t>
            </a:r>
            <a:r>
              <a:rPr sz="1550" b="1" spc="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82426"/>
                </a:solidFill>
                <a:latin typeface="Times New Roman"/>
                <a:cs typeface="Times New Roman"/>
              </a:rPr>
              <a:t>suicídio.</a:t>
            </a:r>
            <a:r>
              <a:rPr sz="1550" b="1" spc="15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Embora </a:t>
            </a:r>
            <a:r>
              <a:rPr sz="1550" spc="-18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nem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todo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mundo</a:t>
            </a:r>
            <a:r>
              <a:rPr sz="1550" spc="-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fale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14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sobre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suicídio </a:t>
            </a:r>
            <a:r>
              <a:rPr sz="1550" spc="-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atue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4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com </a:t>
            </a:r>
            <a:r>
              <a:rPr sz="1550" spc="-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suas </a:t>
            </a:r>
            <a:r>
              <a:rPr sz="1550" spc="-1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palavras, </a:t>
            </a:r>
            <a:r>
              <a:rPr sz="1550" spc="-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qualquer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conversa deve</a:t>
            </a:r>
            <a:r>
              <a:rPr sz="1550" spc="1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ser</a:t>
            </a:r>
            <a:r>
              <a:rPr sz="1550" spc="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levada</a:t>
            </a:r>
            <a:r>
              <a:rPr sz="1550" spc="1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</a:t>
            </a:r>
            <a:r>
              <a:rPr sz="1550" spc="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sério.</a:t>
            </a:r>
            <a:r>
              <a:rPr sz="1550" spc="9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70" dirty="0">
                <a:solidFill>
                  <a:srgbClr val="282426"/>
                </a:solidFill>
                <a:latin typeface="Arial"/>
                <a:cs typeface="Arial"/>
              </a:rPr>
              <a:t>É</a:t>
            </a:r>
            <a:r>
              <a:rPr sz="1550" spc="-110" dirty="0">
                <a:solidFill>
                  <a:srgbClr val="282426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essencial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tornar</a:t>
            </a:r>
            <a:r>
              <a:rPr sz="1550" spc="1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</a:t>
            </a:r>
            <a:r>
              <a:rPr sz="1550" spc="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casa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segura,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removendo armas,   </a:t>
            </a:r>
            <a:r>
              <a:rPr sz="1550" spc="-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munições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protegendo 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os </a:t>
            </a:r>
            <a:r>
              <a:rPr sz="1550" spc="-6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medicamentos 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em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114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um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-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armário trancado.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9525" indent="2540" algn="just">
              <a:lnSpc>
                <a:spcPct val="98700"/>
              </a:lnSpc>
            </a:pP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Minimizar   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estas  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dificuldades,   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através   </a:t>
            </a:r>
            <a:r>
              <a:rPr sz="1550" spc="4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82426"/>
                </a:solidFill>
                <a:latin typeface="Times New Roman"/>
                <a:cs typeface="Times New Roman"/>
              </a:rPr>
              <a:t>da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   </a:t>
            </a:r>
            <a:r>
              <a:rPr sz="1550" spc="-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teleconsulta,   </a:t>
            </a:r>
            <a:r>
              <a:rPr sz="1550" spc="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pelo psicólogo, </a:t>
            </a:r>
            <a:r>
              <a:rPr sz="1550" spc="-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é</a:t>
            </a:r>
            <a:r>
              <a:rPr sz="1550" spc="6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fundamental </a:t>
            </a:r>
            <a:r>
              <a:rPr sz="1550" spc="-12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considerar </a:t>
            </a:r>
            <a:r>
              <a:rPr sz="1550" spc="-14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82426"/>
                </a:solidFill>
                <a:latin typeface="Times New Roman"/>
                <a:cs typeface="Times New Roman"/>
              </a:rPr>
              <a:t>que</a:t>
            </a:r>
            <a:r>
              <a:rPr sz="1550" spc="14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a</a:t>
            </a:r>
            <a:r>
              <a:rPr sz="1550" spc="9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maioria </a:t>
            </a:r>
            <a:r>
              <a:rPr sz="1550" spc="-17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das</a:t>
            </a:r>
            <a:r>
              <a:rPr sz="1550" spc="14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famílias </a:t>
            </a:r>
            <a:r>
              <a:rPr sz="1550" spc="-17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não </a:t>
            </a:r>
            <a:r>
              <a:rPr sz="1550" spc="-10" dirty="0">
                <a:solidFill>
                  <a:srgbClr val="282426"/>
                </a:solidFill>
                <a:latin typeface="Times New Roman"/>
                <a:cs typeface="Times New Roman"/>
              </a:rPr>
              <a:t>têm</a:t>
            </a:r>
            <a:r>
              <a:rPr sz="1550" spc="10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condições</a:t>
            </a:r>
            <a:r>
              <a:rPr sz="1550" spc="15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de</a:t>
            </a:r>
            <a:r>
              <a:rPr sz="1550" spc="2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custear</a:t>
            </a:r>
            <a:r>
              <a:rPr sz="1550" spc="10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esta</a:t>
            </a:r>
            <a:r>
              <a:rPr sz="1550" spc="6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oportunidade</a:t>
            </a:r>
            <a:r>
              <a:rPr sz="1550" spc="8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para</a:t>
            </a:r>
            <a:r>
              <a:rPr sz="1550" spc="135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82426"/>
                </a:solidFill>
                <a:latin typeface="Times New Roman"/>
                <a:cs typeface="Times New Roman"/>
              </a:rPr>
              <a:t>seus</a:t>
            </a:r>
            <a:r>
              <a:rPr sz="1550" spc="10" dirty="0">
                <a:solidFill>
                  <a:srgbClr val="2824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82426"/>
                </a:solidFill>
                <a:latin typeface="Times New Roman"/>
                <a:cs typeface="Times New Roman"/>
              </a:rPr>
              <a:t>filhos.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2211" y="920084"/>
            <a:ext cx="267462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2A2628"/>
                </a:solidFill>
                <a:latin typeface="Times New Roman"/>
                <a:cs typeface="Times New Roman"/>
              </a:rPr>
              <a:t>DIFICULDADE </a:t>
            </a:r>
            <a:r>
              <a:rPr sz="1550" b="1" spc="-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8"/>
                </a:solidFill>
                <a:latin typeface="Times New Roman"/>
                <a:cs typeface="Times New Roman"/>
              </a:rPr>
              <a:t>COM</a:t>
            </a:r>
            <a:r>
              <a:rPr sz="1550" b="1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b="1" spc="-35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b="1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b="1" spc="10" dirty="0">
                <a:solidFill>
                  <a:srgbClr val="2A2628"/>
                </a:solidFill>
                <a:latin typeface="Times New Roman"/>
                <a:cs typeface="Times New Roman"/>
              </a:rPr>
              <a:t>EAD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5268" y="1380332"/>
            <a:ext cx="346202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9750" algn="l"/>
                <a:tab pos="756285" algn="l"/>
                <a:tab pos="1688464" algn="l"/>
                <a:tab pos="2411095" algn="l"/>
              </a:tabLst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	a	pandemia	escolas	suspenderam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5812" y="1380332"/>
            <a:ext cx="2007235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4325" algn="l"/>
                <a:tab pos="862965" algn="l"/>
                <a:tab pos="1901825" algn="l"/>
              </a:tabLst>
            </a:pP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as	aulas	presenciais	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173" y="1615027"/>
            <a:ext cx="5603875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01310" algn="l"/>
              </a:tabLst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passaram 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buscar 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formas 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alternativas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manter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processo	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172" y="1849724"/>
            <a:ext cx="28041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ts val="1820"/>
              </a:lnSpc>
              <a:tabLst>
                <a:tab pos="1996439" algn="l"/>
              </a:tabLst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ensino-aprendizagem,	utilizando plataformas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on-line.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355" y="1849724"/>
            <a:ext cx="2616835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32560" algn="l"/>
                <a:tab pos="2511425" algn="l"/>
              </a:tabLst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principalmente	aplicativos	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172" y="2550764"/>
            <a:ext cx="5615940" cy="497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98900"/>
              </a:lnSpc>
            </a:pP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estratégia </a:t>
            </a:r>
            <a:r>
              <a:rPr sz="1550" spc="-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adotada,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no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entanto, </a:t>
            </a:r>
            <a:r>
              <a:rPr sz="1550" spc="-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expõe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desigualdade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através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das dificuldades 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sociais 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estruturais 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enfrentadas 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pelos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estudantes 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professores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colégios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públicos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como: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problemas </a:t>
            </a:r>
            <a:r>
              <a:rPr sz="1550" spc="-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acesso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falta 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computadores;  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conexão  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  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 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internet;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falta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espaço apropriado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estudar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em</a:t>
            </a:r>
            <a:r>
              <a:rPr sz="1550" spc="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casa;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baixa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escolaridade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dos </a:t>
            </a:r>
            <a:r>
              <a:rPr sz="1550" spc="-1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familiares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no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esclarecimento 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das </a:t>
            </a:r>
            <a:r>
              <a:rPr sz="1550" spc="-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dúvidas </a:t>
            </a:r>
            <a:r>
              <a:rPr sz="1550" spc="-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filhos;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sobrecarga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trabalho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esgotamento 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emocional 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docentes,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ficam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disponíveis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24h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tentar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ajudar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e,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entrarem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contato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os</a:t>
            </a:r>
            <a:r>
              <a:rPr sz="1550" spc="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pais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alunos;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professores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foram</a:t>
            </a:r>
            <a:r>
              <a:rPr sz="1550" spc="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preparados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ministrar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aulas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on-line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nem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adaptar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conteúdos.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00">
              <a:latin typeface="Times New Roman"/>
              <a:cs typeface="Times New Roman"/>
            </a:endParaRPr>
          </a:p>
          <a:p>
            <a:pPr marL="18415" marR="15240" indent="-3175" algn="just">
              <a:lnSpc>
                <a:spcPts val="1850"/>
              </a:lnSpc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Adicionado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isto: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falta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distribuição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merenda;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evasão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escolar;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exposição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à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violência</a:t>
            </a:r>
            <a:r>
              <a:rPr sz="1550" spc="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(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sexual,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física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ou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psicológica).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500">
              <a:latin typeface="Times New Roman"/>
              <a:cs typeface="Times New Roman"/>
            </a:endParaRPr>
          </a:p>
          <a:p>
            <a:pPr marL="15240" marR="20320" indent="5715" algn="just">
              <a:lnSpc>
                <a:spcPct val="98900"/>
              </a:lnSpc>
            </a:pP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Segundo   Mauricio  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Canuto,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  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didática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no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Instituto Singularidades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(SP)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: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"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está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sendo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feito</a:t>
            </a:r>
            <a:r>
              <a:rPr sz="1550" spc="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pelas </a:t>
            </a:r>
            <a:r>
              <a:rPr sz="1550" spc="-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escolas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pode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ser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chamado </a:t>
            </a:r>
            <a:r>
              <a:rPr sz="1550" spc="-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"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educação </a:t>
            </a:r>
            <a:r>
              <a:rPr sz="1550" spc="-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à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distância"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45" dirty="0">
                <a:solidFill>
                  <a:srgbClr val="2A2628"/>
                </a:solidFill>
                <a:latin typeface="Times New Roman"/>
                <a:cs typeface="Times New Roman"/>
              </a:rPr>
              <a:t>-</a:t>
            </a:r>
            <a:r>
              <a:rPr sz="1550" spc="-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spc="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um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regime </a:t>
            </a:r>
            <a:r>
              <a:rPr sz="1550" spc="-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emergencial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ensino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remoto.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uma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situação  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estruturada:   </a:t>
            </a:r>
            <a:r>
              <a:rPr sz="1550" spc="-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faltam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equipamentos, </a:t>
            </a:r>
            <a:r>
              <a:rPr sz="1550" spc="-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há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acesso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à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internet, </a:t>
            </a:r>
            <a:r>
              <a:rPr sz="1550" spc="-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as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pessoas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dominam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tecnologias   </a:t>
            </a:r>
            <a:r>
              <a:rPr sz="1550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digitais.   </a:t>
            </a:r>
            <a:r>
              <a:rPr sz="1550" spc="-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EAD  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pressupõe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todos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estejam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conectados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integrados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"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,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explica.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1" y="877825"/>
            <a:ext cx="1572767" cy="106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3583" y="5900928"/>
            <a:ext cx="1597152" cy="104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2220" y="2288635"/>
            <a:ext cx="5602605" cy="3350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765" algn="ctr">
              <a:lnSpc>
                <a:spcPct val="100000"/>
              </a:lnSpc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PROBLEMAS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ESTRUTURA </a:t>
            </a:r>
            <a:r>
              <a:rPr sz="1550" spc="-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-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DEPOIMENTOS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550">
              <a:latin typeface="Times New Roman"/>
              <a:cs typeface="Times New Roman"/>
            </a:endParaRPr>
          </a:p>
          <a:p>
            <a:pPr marL="30480" algn="just">
              <a:lnSpc>
                <a:spcPts val="1855"/>
              </a:lnSpc>
            </a:pP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1-</a:t>
            </a:r>
            <a:r>
              <a:rPr sz="1550" spc="-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Acesso</a:t>
            </a:r>
            <a:r>
              <a:rPr sz="1550" spc="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à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internet</a:t>
            </a:r>
            <a:endParaRPr sz="1550">
              <a:latin typeface="Times New Roman"/>
              <a:cs typeface="Times New Roman"/>
            </a:endParaRPr>
          </a:p>
          <a:p>
            <a:pPr marL="12700" marR="12065" algn="just">
              <a:lnSpc>
                <a:spcPct val="99000"/>
              </a:lnSpc>
              <a:spcBef>
                <a:spcPts val="10"/>
              </a:spcBef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Larissa  </a:t>
            </a:r>
            <a:r>
              <a:rPr sz="1550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Bittencourt 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é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professora  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sociologia 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uma 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escola estadual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Venâncio </a:t>
            </a:r>
            <a:r>
              <a:rPr sz="1550" spc="-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Aires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(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RS), </a:t>
            </a:r>
            <a:r>
              <a:rPr sz="1550" spc="-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município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70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mil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habitantes. Ela</a:t>
            </a:r>
            <a:r>
              <a:rPr sz="1550" spc="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conta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suas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turmas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ensino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médio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têm</a:t>
            </a:r>
            <a:r>
              <a:rPr sz="1550" spc="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alunos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diferentes classes 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sociais 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45" dirty="0">
                <a:solidFill>
                  <a:srgbClr val="2A2626"/>
                </a:solidFill>
                <a:latin typeface="Times New Roman"/>
                <a:cs typeface="Times New Roman"/>
              </a:rPr>
              <a:t>-</a:t>
            </a:r>
            <a:r>
              <a:rPr sz="1550" spc="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que,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educação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remota, 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 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desigualdade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está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mais</a:t>
            </a:r>
            <a:r>
              <a:rPr sz="1550" spc="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evidente.</a:t>
            </a:r>
            <a:endParaRPr sz="1550">
              <a:latin typeface="Times New Roman"/>
              <a:cs typeface="Times New Roman"/>
            </a:endParaRPr>
          </a:p>
          <a:p>
            <a:pPr marL="12700" marR="5080" indent="2540" algn="just">
              <a:lnSpc>
                <a:spcPts val="1850"/>
              </a:lnSpc>
              <a:spcBef>
                <a:spcPts val="30"/>
              </a:spcBef>
            </a:pP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"Alguns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jovens 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moram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roça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já 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enfrentam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dificuldades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frequentar 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presencialmente  </a:t>
            </a:r>
            <a:r>
              <a:rPr sz="1550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 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escola.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Agora, 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então, 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sem 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sinal 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endParaRPr sz="1550">
              <a:latin typeface="Times New Roman"/>
              <a:cs typeface="Times New Roman"/>
            </a:endParaRPr>
          </a:p>
          <a:p>
            <a:pPr marL="12700" marR="5715" algn="just">
              <a:lnSpc>
                <a:spcPts val="1820"/>
              </a:lnSpc>
              <a:spcBef>
                <a:spcPts val="20"/>
              </a:spcBef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telefone 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internet,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estão 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completamente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afastados.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gente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simplesmente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consegue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entrar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contato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eles,</a:t>
            </a:r>
            <a:r>
              <a:rPr sz="1550" spc="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colégio</a:t>
            </a:r>
            <a:endParaRPr sz="1550">
              <a:latin typeface="Times New Roman"/>
              <a:cs typeface="Times New Roman"/>
            </a:endParaRPr>
          </a:p>
          <a:p>
            <a:pPr marL="15240" marR="18415" indent="-3175" algn="just">
              <a:lnSpc>
                <a:spcPts val="1850"/>
              </a:lnSpc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 </a:t>
            </a:r>
            <a:r>
              <a:rPr sz="1550" spc="-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tem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estrutura 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recursos </a:t>
            </a:r>
            <a:r>
              <a:rPr sz="1550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humanos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procurar 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fisicamente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cada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família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levar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material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impresso</a:t>
            </a:r>
            <a:r>
              <a:rPr sz="1550" spc="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porta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das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casas."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173" y="7064852"/>
            <a:ext cx="5607685" cy="2379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algn="just">
              <a:lnSpc>
                <a:spcPts val="1855"/>
              </a:lnSpc>
            </a:pP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2-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Sem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computador</a:t>
            </a:r>
            <a:endParaRPr sz="1550">
              <a:latin typeface="Times New Roman"/>
              <a:cs typeface="Times New Roman"/>
            </a:endParaRPr>
          </a:p>
          <a:p>
            <a:pPr marL="12700" marR="13970" indent="5715" algn="just">
              <a:lnSpc>
                <a:spcPct val="98700"/>
              </a:lnSpc>
              <a:spcBef>
                <a:spcPts val="15"/>
              </a:spcBef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Guilherme </a:t>
            </a:r>
            <a:r>
              <a:rPr sz="1550" spc="-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Lima, </a:t>
            </a:r>
            <a:r>
              <a:rPr sz="1550" spc="-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30" dirty="0">
                <a:solidFill>
                  <a:srgbClr val="2A2626"/>
                </a:solidFill>
                <a:latin typeface="Times New Roman"/>
                <a:cs typeface="Times New Roman"/>
              </a:rPr>
              <a:t>15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anos,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é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aluno </a:t>
            </a:r>
            <a:r>
              <a:rPr sz="1550" spc="-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da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rede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estadual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Caieiras, município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na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zona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metropolitana 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São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Paulo. </a:t>
            </a:r>
            <a:r>
              <a:rPr sz="1550" spc="-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Ele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mora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pais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dois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irmãos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idade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escolar.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 indent="5715" algn="just">
              <a:lnSpc>
                <a:spcPct val="98700"/>
              </a:lnSpc>
            </a:pP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"A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gente</a:t>
            </a:r>
            <a:r>
              <a:rPr sz="1550" spc="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tem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celular,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mas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sinto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muita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falta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-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um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computador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 um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tablet.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Fica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difícil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enxergar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alguns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conteúdos</a:t>
            </a:r>
            <a:r>
              <a:rPr sz="1550" spc="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tela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pequena. Sinto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estou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ficando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com 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conteúdo 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muito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defasado, 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 entendo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matéria.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Enquanto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alguns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têm </a:t>
            </a:r>
            <a:r>
              <a:rPr sz="1550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dois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três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notebooks </a:t>
            </a:r>
            <a:r>
              <a:rPr sz="1550" spc="-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casa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só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usam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um.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gente</a:t>
            </a:r>
            <a:r>
              <a:rPr sz="1550" spc="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tem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nenhum",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conta.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3" y="913986"/>
            <a:ext cx="5612765" cy="3318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algn="just">
              <a:lnSpc>
                <a:spcPts val="1855"/>
              </a:lnSpc>
            </a:pP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3-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precisa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usar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celular</a:t>
            </a:r>
            <a:r>
              <a:rPr sz="1550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pessoal</a:t>
            </a:r>
            <a:endParaRPr sz="1550">
              <a:latin typeface="Times New Roman"/>
              <a:cs typeface="Times New Roman"/>
            </a:endParaRPr>
          </a:p>
          <a:p>
            <a:pPr marL="18415" marR="38735" indent="-3175" algn="just">
              <a:lnSpc>
                <a:spcPts val="1820"/>
              </a:lnSpc>
              <a:spcBef>
                <a:spcPts val="85"/>
              </a:spcBef>
            </a:pPr>
            <a:r>
              <a:rPr sz="1550" spc="-20" dirty="0">
                <a:solidFill>
                  <a:srgbClr val="2A2628"/>
                </a:solidFill>
                <a:latin typeface="Times New Roman"/>
                <a:cs typeface="Times New Roman"/>
              </a:rPr>
              <a:t>Não </a:t>
            </a:r>
            <a:r>
              <a:rPr sz="1550" spc="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são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só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os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alunos </a:t>
            </a:r>
            <a:r>
              <a:rPr sz="1550" spc="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se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queixam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da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falta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equipamentos adequados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educação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remota.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indent="2540" algn="just">
              <a:lnSpc>
                <a:spcPct val="98900"/>
              </a:lnSpc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Juliana</a:t>
            </a:r>
            <a:r>
              <a:rPr sz="1550" spc="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Souza*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professora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geografia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em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uma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escola</a:t>
            </a:r>
            <a:r>
              <a:rPr sz="1550" spc="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estadual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Caieiras 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(SP).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Durante 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quarentena,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ela 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está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indicando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vídeos </a:t>
            </a:r>
            <a:r>
              <a:rPr sz="1550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leituras 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os 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estudantes.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30" dirty="0">
                <a:solidFill>
                  <a:srgbClr val="2A2628"/>
                </a:solidFill>
                <a:latin typeface="Times New Roman"/>
                <a:cs typeface="Times New Roman"/>
              </a:rPr>
              <a:t>"Não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pretendo 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gravar </a:t>
            </a:r>
            <a:r>
              <a:rPr sz="1550" spc="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aulas, 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porque preciso   </a:t>
            </a:r>
            <a:r>
              <a:rPr sz="1550" spc="-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aceitar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minha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realidade.  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tenho   </a:t>
            </a:r>
            <a:r>
              <a:rPr sz="1550" spc="-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aparelhos   </a:t>
            </a:r>
            <a:r>
              <a:rPr sz="1550" spc="-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tecnologia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suficiente. </a:t>
            </a:r>
            <a:r>
              <a:rPr sz="1550" spc="-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Nosso </a:t>
            </a:r>
            <a:r>
              <a:rPr sz="1550" spc="-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celular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8"/>
                </a:solidFill>
                <a:latin typeface="Times New Roman"/>
                <a:cs typeface="Times New Roman"/>
              </a:rPr>
              <a:t>virou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instrumento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trabalho. </a:t>
            </a:r>
            <a:r>
              <a:rPr sz="1550" spc="-20" dirty="0">
                <a:solidFill>
                  <a:srgbClr val="2A2628"/>
                </a:solidFill>
                <a:latin typeface="Times New Roman"/>
                <a:cs typeface="Times New Roman"/>
              </a:rPr>
              <a:t>Não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autorizei </a:t>
            </a:r>
            <a:r>
              <a:rPr sz="1550" spc="-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usassem </a:t>
            </a:r>
            <a:r>
              <a:rPr sz="1550" spc="-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8"/>
                </a:solidFill>
                <a:latin typeface="Times New Roman"/>
                <a:cs typeface="Times New Roman"/>
              </a:rPr>
              <a:t>meu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número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colocar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em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grupos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WhatsApp </a:t>
            </a:r>
            <a:r>
              <a:rPr sz="1550" spc="-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com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alunos.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Ninguém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garante</a:t>
            </a:r>
            <a:r>
              <a:rPr sz="1550" spc="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minha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segurança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minha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privacidade, </a:t>
            </a:r>
            <a:r>
              <a:rPr sz="1550" spc="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 </a:t>
            </a:r>
            <a:r>
              <a:rPr sz="1550" spc="-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sei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poderiam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fazer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 </a:t>
            </a:r>
            <a:r>
              <a:rPr sz="1550" spc="-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meu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contato.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30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ideal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seria  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 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secretaria   </a:t>
            </a:r>
            <a:r>
              <a:rPr sz="1550" spc="-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estadual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educação  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disponibilizar equipamentos</a:t>
            </a:r>
            <a:r>
              <a:rPr sz="1550" spc="1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</a:t>
            </a:r>
            <a:r>
              <a:rPr sz="1550" spc="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os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professores"</a:t>
            </a:r>
            <a:r>
              <a:rPr sz="1550" spc="-1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,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afirma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professora.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9173" y="4885533"/>
            <a:ext cx="5608955" cy="4529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22225" algn="just">
              <a:lnSpc>
                <a:spcPts val="1850"/>
              </a:lnSpc>
            </a:pP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De 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acordo </a:t>
            </a:r>
            <a:r>
              <a:rPr sz="1550" spc="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TIC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Domicílios, 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entre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-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população </a:t>
            </a:r>
            <a:r>
              <a:rPr sz="1550" spc="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cuja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renda familiar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spc="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inferior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 </a:t>
            </a:r>
            <a:r>
              <a:rPr sz="1550" spc="-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75" dirty="0">
                <a:solidFill>
                  <a:srgbClr val="2A2628"/>
                </a:solidFill>
                <a:latin typeface="Times New Roman"/>
                <a:cs typeface="Times New Roman"/>
              </a:rPr>
              <a:t>1</a:t>
            </a:r>
            <a:r>
              <a:rPr sz="1550" spc="-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salário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mínimo,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78%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das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pessoas </a:t>
            </a:r>
            <a:r>
              <a:rPr sz="1550" spc="-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com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acesso à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internet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usam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exclusivamente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celular.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indent="5715" algn="just">
              <a:lnSpc>
                <a:spcPct val="98800"/>
              </a:lnSpc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Canuto,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do</a:t>
            </a:r>
            <a:r>
              <a:rPr sz="1550" spc="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Instituto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Singularidades,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reforça </a:t>
            </a:r>
            <a:r>
              <a:rPr sz="1550" spc="-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importância </a:t>
            </a:r>
            <a:r>
              <a:rPr sz="1550" spc="-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levar em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conta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realidade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tecnológica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das</a:t>
            </a:r>
            <a:r>
              <a:rPr sz="1550" spc="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famílias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ao</a:t>
            </a:r>
            <a:r>
              <a:rPr sz="1550" spc="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estruturar </a:t>
            </a:r>
            <a:r>
              <a:rPr sz="1550" spc="-19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ensino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remoto. </a:t>
            </a:r>
            <a:r>
              <a:rPr sz="1550" spc="-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"Precisaríamos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pensar </a:t>
            </a:r>
            <a:r>
              <a:rPr sz="1550" spc="-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em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quem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tem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acesso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à</a:t>
            </a:r>
            <a:r>
              <a:rPr sz="1550" spc="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internet </a:t>
            </a:r>
            <a:r>
              <a:rPr sz="1550" spc="-20" dirty="0">
                <a:solidFill>
                  <a:srgbClr val="2A2628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só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usa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celular. </a:t>
            </a:r>
            <a:r>
              <a:rPr sz="1550" spc="-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Copiar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conteúdo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uma </a:t>
            </a:r>
            <a:r>
              <a:rPr sz="1550" spc="-4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tela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4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polegadas 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muito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difícil,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ainda </a:t>
            </a:r>
            <a:r>
              <a:rPr sz="1550" spc="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mais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 </a:t>
            </a:r>
            <a:r>
              <a:rPr sz="1550" spc="-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crianças.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Uma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proposta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sena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preparar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entregar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um</a:t>
            </a:r>
            <a:r>
              <a:rPr sz="1550" spc="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material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impresso</a:t>
            </a:r>
            <a:r>
              <a:rPr sz="1550" spc="114" dirty="0">
                <a:solidFill>
                  <a:srgbClr val="2A2628"/>
                </a:solidFill>
                <a:latin typeface="Times New Roman"/>
                <a:cs typeface="Times New Roman"/>
              </a:rPr>
              <a:t>"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,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sugere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8890" indent="5715" algn="just">
              <a:lnSpc>
                <a:spcPct val="98900"/>
              </a:lnSpc>
            </a:pPr>
            <a:r>
              <a:rPr sz="1550" spc="30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-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que</a:t>
            </a:r>
            <a:r>
              <a:rPr sz="1550" spc="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complica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situação</a:t>
            </a:r>
            <a:r>
              <a:rPr sz="1550" spc="1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é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dificuldade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no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uso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plataformas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on­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line.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celulares  </a:t>
            </a:r>
            <a:r>
              <a:rPr sz="1550" spc="-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alguns  </a:t>
            </a:r>
            <a:r>
              <a:rPr sz="1550" spc="-114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pais  </a:t>
            </a:r>
            <a:r>
              <a:rPr sz="1550" spc="-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1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alunos 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não  </a:t>
            </a:r>
            <a:r>
              <a:rPr sz="1550" spc="-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têm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-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memória suficiente  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para   </a:t>
            </a:r>
            <a:r>
              <a:rPr sz="1550" spc="-16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instalar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 </a:t>
            </a:r>
            <a:r>
              <a:rPr sz="1550" spc="-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aplicativos,   </a:t>
            </a:r>
            <a:r>
              <a:rPr sz="1550" spc="-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8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 </a:t>
            </a:r>
            <a:r>
              <a:rPr sz="1550" spc="16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famílias   </a:t>
            </a:r>
            <a:r>
              <a:rPr sz="1550" spc="-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enfrentam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problemas</a:t>
            </a:r>
            <a:r>
              <a:rPr sz="1550" spc="1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em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entender</a:t>
            </a:r>
            <a:r>
              <a:rPr sz="1550" spc="10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como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os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programas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funcionam.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5875" indent="5715" algn="just">
              <a:lnSpc>
                <a:spcPct val="98700"/>
              </a:lnSpc>
            </a:pPr>
            <a:r>
              <a:rPr sz="1550" spc="30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-3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uso</a:t>
            </a:r>
            <a:r>
              <a:rPr sz="1550" spc="12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do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WhatsApp, </a:t>
            </a:r>
            <a:r>
              <a:rPr sz="1550" spc="-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aplicativo</a:t>
            </a:r>
            <a:r>
              <a:rPr sz="1550" spc="10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mais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comum,</a:t>
            </a:r>
            <a:r>
              <a:rPr sz="1550" spc="14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acaba</a:t>
            </a:r>
            <a:r>
              <a:rPr sz="1550" spc="1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sendo</a:t>
            </a:r>
            <a:r>
              <a:rPr sz="1550" spc="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</a:t>
            </a:r>
            <a:r>
              <a:rPr sz="1550" spc="7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solução para </a:t>
            </a:r>
            <a:r>
              <a:rPr sz="1550" spc="-3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transmitir </a:t>
            </a:r>
            <a:r>
              <a:rPr sz="1550" spc="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8"/>
                </a:solidFill>
                <a:latin typeface="Times New Roman"/>
                <a:cs typeface="Times New Roman"/>
              </a:rPr>
              <a:t>as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informações. </a:t>
            </a:r>
            <a:r>
              <a:rPr sz="1550" spc="7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Consequentemente, </a:t>
            </a:r>
            <a:r>
              <a:rPr sz="1550" spc="15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8"/>
                </a:solidFill>
                <a:latin typeface="Times New Roman"/>
                <a:cs typeface="Times New Roman"/>
              </a:rPr>
              <a:t>os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-1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professores recebem</a:t>
            </a:r>
            <a:r>
              <a:rPr sz="1550" spc="15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mensagens</a:t>
            </a:r>
            <a:r>
              <a:rPr sz="1550" spc="1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durante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todo</a:t>
            </a:r>
            <a:r>
              <a:rPr sz="1550" spc="9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</a:rPr>
              <a:t>o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dia,</a:t>
            </a:r>
            <a:r>
              <a:rPr sz="1550" spc="2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8"/>
                </a:solidFill>
                <a:latin typeface="Times New Roman"/>
                <a:cs typeface="Times New Roman"/>
              </a:rPr>
              <a:t>no</a:t>
            </a:r>
            <a:r>
              <a:rPr sz="1550" spc="85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aparelho</a:t>
            </a:r>
            <a:r>
              <a:rPr sz="1550" spc="80" dirty="0">
                <a:solidFill>
                  <a:srgbClr val="2A2628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pessoal.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39" y="1133856"/>
            <a:ext cx="2145792" cy="178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767" y="5340095"/>
            <a:ext cx="2170176" cy="1670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5268" y="913987"/>
            <a:ext cx="5083810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OBSIDADE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NA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PANDEMIA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OS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ADOLENCENTES.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9172" y="3038443"/>
            <a:ext cx="5607050" cy="2147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98800"/>
              </a:lnSpc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Devido </a:t>
            </a:r>
            <a:r>
              <a:rPr sz="1550" spc="-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pandemia,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jovens </a:t>
            </a:r>
            <a:r>
              <a:rPr sz="1550" spc="-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foram</a:t>
            </a:r>
            <a:r>
              <a:rPr sz="1550" spc="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obrigados </a:t>
            </a:r>
            <a:r>
              <a:rPr sz="1550" spc="-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afastarem-se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 </a:t>
            </a:r>
            <a:r>
              <a:rPr sz="1550" spc="-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uns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dos</a:t>
            </a:r>
            <a:r>
              <a:rPr sz="1550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outros,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ocasionando  </a:t>
            </a:r>
            <a:r>
              <a:rPr sz="1550" spc="-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sedentarismo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muitos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deles.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Isso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se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deve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a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falta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sair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casa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ir </a:t>
            </a:r>
            <a:r>
              <a:rPr sz="1550" spc="-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à </a:t>
            </a:r>
            <a:r>
              <a:rPr sz="1550" spc="-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escola </a:t>
            </a:r>
            <a:r>
              <a:rPr sz="1550" spc="-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2A2626"/>
                </a:solidFill>
                <a:latin typeface="Times New Roman"/>
                <a:cs typeface="Times New Roman"/>
              </a:rPr>
              <a:t>ou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sair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 </a:t>
            </a:r>
            <a:r>
              <a:rPr sz="1550" spc="-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amigos </a:t>
            </a:r>
            <a:r>
              <a:rPr sz="1550" spc="-1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 passeios. </a:t>
            </a:r>
            <a:r>
              <a:rPr sz="1550" spc="-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30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convívio</a:t>
            </a:r>
            <a:r>
              <a:rPr sz="1550" spc="1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dentro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casa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fez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com</a:t>
            </a:r>
            <a:r>
              <a:rPr sz="1550" spc="10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os</a:t>
            </a:r>
            <a:r>
              <a:rPr sz="1550" spc="-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jovens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criassem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maus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hábitos 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alimentação </a:t>
            </a:r>
            <a:r>
              <a:rPr sz="1550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25" dirty="0">
                <a:solidFill>
                  <a:srgbClr val="2A2626"/>
                </a:solidFill>
                <a:latin typeface="Times New Roman"/>
                <a:cs typeface="Times New Roman"/>
              </a:rPr>
              <a:t>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 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exercitar </a:t>
            </a:r>
            <a:r>
              <a:rPr sz="1550" spc="114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corpo,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prejudicou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demais</a:t>
            </a:r>
            <a:r>
              <a:rPr sz="1550" spc="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saúde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deles.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700">
              <a:latin typeface="Times New Roman"/>
              <a:cs typeface="Times New Roman"/>
            </a:endParaRPr>
          </a:p>
          <a:p>
            <a:pPr marL="15240" algn="just">
              <a:lnSpc>
                <a:spcPct val="100000"/>
              </a:lnSpc>
            </a:pP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ALGUNS</a:t>
            </a:r>
            <a:r>
              <a:rPr sz="1550" b="1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SINTOMAS</a:t>
            </a:r>
            <a:r>
              <a:rPr sz="1550" b="1" spc="1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-15" dirty="0">
                <a:solidFill>
                  <a:srgbClr val="2A2626"/>
                </a:solidFill>
                <a:latin typeface="Times New Roman"/>
                <a:cs typeface="Times New Roman"/>
              </a:rPr>
              <a:t>DO</a:t>
            </a:r>
            <a:r>
              <a:rPr sz="1550" b="1" spc="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10" dirty="0">
                <a:solidFill>
                  <a:srgbClr val="2A2626"/>
                </a:solidFill>
                <a:latin typeface="Times New Roman"/>
                <a:cs typeface="Times New Roman"/>
              </a:rPr>
              <a:t>SENDETARISMO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2219" y="7119716"/>
            <a:ext cx="5607050" cy="260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 indent="12065">
              <a:lnSpc>
                <a:spcPts val="1850"/>
              </a:lnSpc>
              <a:tabLst>
                <a:tab pos="2499360" algn="l"/>
              </a:tabLst>
            </a:pP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.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Cansaço</a:t>
            </a:r>
            <a:r>
              <a:rPr sz="1550" b="1" spc="1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excessivo, </a:t>
            </a:r>
            <a:r>
              <a:rPr sz="1550" b="1" spc="-19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porque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	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há</a:t>
            </a:r>
            <a:r>
              <a:rPr sz="1550" spc="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diminuição </a:t>
            </a:r>
            <a:r>
              <a:rPr sz="1550" spc="-1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do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metabolismo</a:t>
            </a:r>
            <a:r>
              <a:rPr sz="1550" spc="7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5" dirty="0">
                <a:solidFill>
                  <a:srgbClr val="2A2626"/>
                </a:solidFill>
                <a:latin typeface="Times New Roman"/>
                <a:cs typeface="Times New Roman"/>
              </a:rPr>
              <a:t>já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não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são</a:t>
            </a:r>
            <a:r>
              <a:rPr sz="1550" spc="-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praticadas </a:t>
            </a:r>
            <a:r>
              <a:rPr sz="1550" spc="-18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atividades</a:t>
            </a:r>
            <a:r>
              <a:rPr sz="1550" spc="1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promovam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sua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ativação.</a:t>
            </a:r>
            <a:endParaRPr sz="1550">
              <a:latin typeface="Times New Roman"/>
              <a:cs typeface="Times New Roman"/>
            </a:endParaRPr>
          </a:p>
          <a:p>
            <a:pPr marL="12700" marR="5080" indent="5715">
              <a:lnSpc>
                <a:spcPts val="1820"/>
              </a:lnSpc>
              <a:spcBef>
                <a:spcPts val="20"/>
              </a:spcBef>
            </a:pPr>
            <a:r>
              <a:rPr sz="1550" spc="215" dirty="0">
                <a:solidFill>
                  <a:srgbClr val="2A2626"/>
                </a:solidFill>
                <a:latin typeface="Times New Roman"/>
                <a:cs typeface="Times New Roman"/>
              </a:rPr>
              <a:t>.</a:t>
            </a:r>
            <a:r>
              <a:rPr sz="1550" spc="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Dor </a:t>
            </a:r>
            <a:r>
              <a:rPr sz="1550" b="1" spc="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15" dirty="0">
                <a:solidFill>
                  <a:srgbClr val="2A2626"/>
                </a:solidFill>
                <a:latin typeface="Times New Roman"/>
                <a:cs typeface="Times New Roman"/>
              </a:rPr>
              <a:t>nas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-1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5" dirty="0">
                <a:solidFill>
                  <a:srgbClr val="2A2626"/>
                </a:solidFill>
                <a:latin typeface="Times New Roman"/>
                <a:cs typeface="Times New Roman"/>
              </a:rPr>
              <a:t>articulações</a:t>
            </a:r>
            <a:r>
              <a:rPr sz="1550" b="1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b="1" spc="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devido </a:t>
            </a:r>
            <a:r>
              <a:rPr sz="1550" spc="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ao </a:t>
            </a:r>
            <a:r>
              <a:rPr sz="1550" spc="-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excesso </a:t>
            </a:r>
            <a:r>
              <a:rPr sz="1550" spc="7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8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peso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4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e/ou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falta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movimentação.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600">
              <a:latin typeface="Times New Roman"/>
              <a:cs typeface="Times New Roman"/>
            </a:endParaRPr>
          </a:p>
          <a:p>
            <a:pPr marL="15240" marR="8255" indent="-3175">
              <a:lnSpc>
                <a:spcPts val="1820"/>
              </a:lnSpc>
              <a:tabLst>
                <a:tab pos="899160" algn="l"/>
                <a:tab pos="1871345" algn="l"/>
                <a:tab pos="2377440" algn="l"/>
                <a:tab pos="2688590" algn="l"/>
                <a:tab pos="3392804" algn="l"/>
                <a:tab pos="4419600" algn="l"/>
                <a:tab pos="4819015" algn="l"/>
                <a:tab pos="5325110" algn="l"/>
              </a:tabLst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Algumas	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atividades	para	os	jovens	praticarem	em	casa	são alongamentos</a:t>
            </a:r>
            <a:r>
              <a:rPr sz="1550" spc="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manterem-se </a:t>
            </a:r>
            <a:r>
              <a:rPr sz="1550" spc="-19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spc="-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forma:</a:t>
            </a:r>
            <a:endParaRPr sz="1550">
              <a:latin typeface="Times New Roman"/>
              <a:cs typeface="Times New Roman"/>
            </a:endParaRPr>
          </a:p>
          <a:p>
            <a:pPr marL="15240" marR="5080" indent="-3175">
              <a:lnSpc>
                <a:spcPts val="1820"/>
              </a:lnSpc>
              <a:spcBef>
                <a:spcPts val="25"/>
              </a:spcBef>
              <a:tabLst>
                <a:tab pos="451484" algn="l"/>
                <a:tab pos="1630680" algn="l"/>
                <a:tab pos="2240280" algn="l"/>
                <a:tab pos="2959735" algn="l"/>
                <a:tab pos="3773804" algn="l"/>
                <a:tab pos="4523105" algn="l"/>
                <a:tab pos="4867910" algn="l"/>
                <a:tab pos="5404485" algn="l"/>
              </a:tabLst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Por </a:t>
            </a:r>
            <a:r>
              <a:rPr sz="1550" spc="2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ex.: </a:t>
            </a:r>
            <a:r>
              <a:rPr sz="1550" spc="-5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polichinelo, </a:t>
            </a:r>
            <a:r>
              <a:rPr sz="1550" spc="1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agachamentos, </a:t>
            </a:r>
            <a:r>
              <a:rPr sz="1550" spc="12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ponte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-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pélvica, </a:t>
            </a:r>
            <a:r>
              <a:rPr sz="1550" spc="10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movimentação das	articulações.	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Entre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	outros,	também	utilizar	os	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apps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	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de</a:t>
            </a:r>
            <a:endParaRPr sz="1550">
              <a:latin typeface="Times New Roman"/>
              <a:cs typeface="Times New Roman"/>
            </a:endParaRPr>
          </a:p>
          <a:p>
            <a:pPr marL="15240" marR="14604">
              <a:lnSpc>
                <a:spcPts val="1850"/>
              </a:lnSpc>
              <a:spcBef>
                <a:spcPts val="5"/>
              </a:spcBef>
              <a:tabLst>
                <a:tab pos="4526280" algn="l"/>
              </a:tabLst>
            </a:pP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alongamentos</a:t>
            </a:r>
            <a:r>
              <a:rPr sz="1550" spc="1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para</a:t>
            </a:r>
            <a:r>
              <a:rPr sz="1550" spc="1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manterem-se </a:t>
            </a:r>
            <a:r>
              <a:rPr sz="1550" spc="-14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em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forma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no</a:t>
            </a:r>
            <a:r>
              <a:rPr sz="1550" spc="6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período	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spc="3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15" dirty="0">
                <a:solidFill>
                  <a:srgbClr val="2A2626"/>
                </a:solidFill>
                <a:latin typeface="Times New Roman"/>
                <a:cs typeface="Times New Roman"/>
              </a:rPr>
              <a:t>que</a:t>
            </a:r>
            <a:r>
              <a:rPr sz="1550" spc="65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2A2626"/>
                </a:solidFill>
                <a:latin typeface="Times New Roman"/>
                <a:cs typeface="Times New Roman"/>
              </a:rPr>
              <a:t>estão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em</a:t>
            </a:r>
            <a:r>
              <a:rPr sz="1550" spc="10" dirty="0">
                <a:solidFill>
                  <a:srgbClr val="2A2626"/>
                </a:solidFill>
                <a:latin typeface="Times New Roman"/>
                <a:cs typeface="Times New Roman"/>
              </a:rPr>
              <a:t> </a:t>
            </a:r>
            <a:r>
              <a:rPr sz="1550" spc="5" dirty="0">
                <a:solidFill>
                  <a:srgbClr val="2A2626"/>
                </a:solidFill>
                <a:latin typeface="Times New Roman"/>
                <a:cs typeface="Times New Roman"/>
              </a:rPr>
              <a:t>casa.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173" y="1380331"/>
            <a:ext cx="5598795" cy="1438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5240">
              <a:lnSpc>
                <a:spcPts val="1855"/>
              </a:lnSpc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Fontes:</a:t>
            </a:r>
            <a:endParaRPr sz="1550" dirty="0">
              <a:latin typeface="Times New Roman"/>
              <a:cs typeface="Times New Roman"/>
            </a:endParaRPr>
          </a:p>
          <a:p>
            <a:pPr marL="12700" marR="488950" indent="2540">
              <a:lnSpc>
                <a:spcPts val="1820"/>
              </a:lnSpc>
              <a:spcBef>
                <a:spcPts val="85"/>
              </a:spcBef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https://institutopensi.org.br/blog-saude-infantil/os-adolescentes­ podem-ter-dificuldades-para-lidar-com-a-covid-19/</a:t>
            </a: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  <a:hlinkClick r:id="rId3"/>
              </a:rPr>
              <a:t>https://www.tuasaude.com/</a:t>
            </a:r>
            <a:r>
              <a:rPr sz="1550" spc="15" dirty="0">
                <a:solidFill>
                  <a:srgbClr val="2A262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1550" dirty="0">
                <a:solidFill>
                  <a:srgbClr val="2A2628"/>
                </a:solidFill>
                <a:latin typeface="Times New Roman"/>
                <a:cs typeface="Times New Roman"/>
              </a:rPr>
              <a:t>consequencias-do-sedentarismo/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1220</Words>
  <Application>Microsoft Office PowerPoint</Application>
  <PresentationFormat>Personalizar</PresentationFormat>
  <Paragraphs>89</Paragraphs>
  <Slides>9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Integração</vt:lpstr>
      <vt:lpstr>ADOLECENTES NA PANDEMIA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US75</cp:lastModifiedBy>
  <cp:revision>6</cp:revision>
  <dcterms:created xsi:type="dcterms:W3CDTF">2021-10-28T22:02:02Z</dcterms:created>
  <dcterms:modified xsi:type="dcterms:W3CDTF">2021-10-28T22:10:06Z</dcterms:modified>
</cp:coreProperties>
</file>